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6" r:id="rId2"/>
    <p:sldId id="257" r:id="rId3"/>
    <p:sldId id="258" r:id="rId4"/>
    <p:sldId id="259" r:id="rId5"/>
    <p:sldId id="260" r:id="rId6"/>
    <p:sldId id="272" r:id="rId7"/>
    <p:sldId id="262" r:id="rId8"/>
    <p:sldId id="295" r:id="rId9"/>
    <p:sldId id="263" r:id="rId10"/>
    <p:sldId id="264" r:id="rId11"/>
    <p:sldId id="265" r:id="rId12"/>
    <p:sldId id="266" r:id="rId13"/>
    <p:sldId id="267" r:id="rId14"/>
    <p:sldId id="268" r:id="rId15"/>
    <p:sldId id="269" r:id="rId16"/>
    <p:sldId id="271" r:id="rId17"/>
    <p:sldId id="270" r:id="rId18"/>
    <p:sldId id="273" r:id="rId19"/>
    <p:sldId id="296" r:id="rId20"/>
    <p:sldId id="297" r:id="rId21"/>
    <p:sldId id="298" r:id="rId22"/>
    <p:sldId id="276" r:id="rId23"/>
    <p:sldId id="277" r:id="rId24"/>
    <p:sldId id="279" r:id="rId25"/>
    <p:sldId id="278" r:id="rId26"/>
    <p:sldId id="280" r:id="rId27"/>
    <p:sldId id="281" r:id="rId28"/>
    <p:sldId id="282" r:id="rId29"/>
    <p:sldId id="283" r:id="rId30"/>
    <p:sldId id="285" r:id="rId31"/>
    <p:sldId id="284" r:id="rId32"/>
    <p:sldId id="286" r:id="rId33"/>
    <p:sldId id="287" r:id="rId34"/>
    <p:sldId id="288" r:id="rId35"/>
    <p:sldId id="289" r:id="rId36"/>
    <p:sldId id="290" r:id="rId37"/>
    <p:sldId id="291" r:id="rId38"/>
    <p:sldId id="292" r:id="rId39"/>
    <p:sldId id="293" r:id="rId40"/>
  </p:sldIdLst>
  <p:sldSz cx="9144000" cy="6858000" type="screen4x3"/>
  <p:notesSz cx="7102475"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B4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72018" autoAdjust="0"/>
  </p:normalViewPr>
  <p:slideViewPr>
    <p:cSldViewPr showGuides="1">
      <p:cViewPr varScale="1">
        <p:scale>
          <a:sx n="80" d="100"/>
          <a:sy n="80" d="100"/>
        </p:scale>
        <p:origin x="19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178"/>
    </p:cViewPr>
  </p:sorterViewPr>
  <p:notesViewPr>
    <p:cSldViewPr>
      <p:cViewPr varScale="1">
        <p:scale>
          <a:sx n="71" d="100"/>
          <a:sy n="71" d="100"/>
        </p:scale>
        <p:origin x="2772" y="42"/>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quarter" idx="1"/>
          </p:nvPr>
        </p:nvSpPr>
        <p:spPr>
          <a:xfrm>
            <a:off x="4023093" y="1"/>
            <a:ext cx="3077739" cy="511731"/>
          </a:xfrm>
          <a:prstGeom prst="rect">
            <a:avLst/>
          </a:prstGeom>
        </p:spPr>
        <p:txBody>
          <a:bodyPr vert="horz" lIns="99055" tIns="49528" rIns="99055" bIns="49528" rtlCol="0"/>
          <a:lstStyle>
            <a:lvl1pPr algn="r">
              <a:defRPr sz="1300"/>
            </a:lvl1pPr>
          </a:lstStyle>
          <a:p>
            <a:fld id="{79EF9A22-E271-4B7A-AF32-6EF9B466E429}" type="datetimeFigureOut">
              <a:rPr lang="fr-CH" smtClean="0"/>
              <a:t>13.06.2019</a:t>
            </a:fld>
            <a:endParaRPr lang="fr-CH"/>
          </a:p>
        </p:txBody>
      </p:sp>
      <p:sp>
        <p:nvSpPr>
          <p:cNvPr id="4" name="Espace réservé du pied de page 3"/>
          <p:cNvSpPr>
            <a:spLocks noGrp="1"/>
          </p:cNvSpPr>
          <p:nvPr>
            <p:ph type="ftr" sz="quarter" idx="2"/>
          </p:nvPr>
        </p:nvSpPr>
        <p:spPr>
          <a:xfrm>
            <a:off x="0" y="9721107"/>
            <a:ext cx="3839269" cy="513506"/>
          </a:xfrm>
          <a:prstGeom prst="rect">
            <a:avLst/>
          </a:prstGeom>
        </p:spPr>
        <p:txBody>
          <a:bodyPr vert="horz" lIns="99055" tIns="49528" rIns="99055" bIns="49528" rtlCol="0" anchor="b"/>
          <a:lstStyle>
            <a:lvl1pPr algn="l">
              <a:defRPr sz="1300"/>
            </a:lvl1pPr>
          </a:lstStyle>
          <a:p>
            <a:r>
              <a:rPr lang="fr-CH" dirty="0" smtClean="0"/>
              <a:t>Présentation parents </a:t>
            </a:r>
            <a:r>
              <a:rPr lang="fr-CH" sz="2400" b="1" dirty="0" smtClean="0"/>
              <a:t>.</a:t>
            </a:r>
            <a:r>
              <a:rPr lang="fr-CH" dirty="0" smtClean="0"/>
              <a:t> Addiction Suisse</a:t>
            </a:r>
            <a:r>
              <a:rPr lang="fr-CH" sz="1400" b="1" dirty="0"/>
              <a:t> .</a:t>
            </a:r>
            <a:r>
              <a:rPr lang="fr-CH" dirty="0" smtClean="0"/>
              <a:t> AT</a:t>
            </a:r>
            <a:r>
              <a:rPr lang="fr-CH" sz="1400" b="1" dirty="0" smtClean="0"/>
              <a:t> </a:t>
            </a:r>
            <a:r>
              <a:rPr lang="fr-CH" sz="1400" b="1" dirty="0"/>
              <a:t>.</a:t>
            </a:r>
            <a:r>
              <a:rPr lang="fr-CH" dirty="0" smtClean="0"/>
              <a:t> 2017</a:t>
            </a:r>
            <a:endParaRPr lang="fr-CH" dirty="0"/>
          </a:p>
        </p:txBody>
      </p:sp>
      <p:sp>
        <p:nvSpPr>
          <p:cNvPr id="5" name="Espace réservé du numéro de diapositive 4"/>
          <p:cNvSpPr>
            <a:spLocks noGrp="1"/>
          </p:cNvSpPr>
          <p:nvPr>
            <p:ph type="sldNum" sz="quarter" idx="3"/>
          </p:nvPr>
        </p:nvSpPr>
        <p:spPr>
          <a:xfrm>
            <a:off x="4023093" y="9721107"/>
            <a:ext cx="3077739" cy="511731"/>
          </a:xfrm>
          <a:prstGeom prst="rect">
            <a:avLst/>
          </a:prstGeom>
        </p:spPr>
        <p:txBody>
          <a:bodyPr vert="horz" lIns="99055" tIns="49528" rIns="99055" bIns="49528" rtlCol="0" anchor="b"/>
          <a:lstStyle>
            <a:lvl1pPr algn="r">
              <a:defRPr sz="1300"/>
            </a:lvl1pPr>
          </a:lstStyle>
          <a:p>
            <a:fld id="{F9369B13-2905-450F-B4CF-05C7BC9EED15}" type="slidenum">
              <a:rPr lang="fr-CH" smtClean="0"/>
              <a:t>‹N°›</a:t>
            </a:fld>
            <a:endParaRPr lang="fr-CH"/>
          </a:p>
        </p:txBody>
      </p:sp>
    </p:spTree>
    <p:extLst>
      <p:ext uri="{BB962C8B-B14F-4D97-AF65-F5344CB8AC3E}">
        <p14:creationId xmlns:p14="http://schemas.microsoft.com/office/powerpoint/2010/main" val="1545733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77739" cy="511731"/>
          </a:xfrm>
          <a:prstGeom prst="rect">
            <a:avLst/>
          </a:prstGeom>
        </p:spPr>
        <p:txBody>
          <a:bodyPr vert="horz" lIns="99055" tIns="49528" rIns="99055" bIns="49528" rtlCol="0"/>
          <a:lstStyle>
            <a:lvl1pPr algn="l">
              <a:defRPr sz="1300"/>
            </a:lvl1pPr>
          </a:lstStyle>
          <a:p>
            <a:endParaRPr lang="fr-CH"/>
          </a:p>
        </p:txBody>
      </p:sp>
      <p:sp>
        <p:nvSpPr>
          <p:cNvPr id="3" name="Espace réservé de la date 2"/>
          <p:cNvSpPr>
            <a:spLocks noGrp="1"/>
          </p:cNvSpPr>
          <p:nvPr>
            <p:ph type="dt" idx="1"/>
          </p:nvPr>
        </p:nvSpPr>
        <p:spPr>
          <a:xfrm>
            <a:off x="4023093" y="1"/>
            <a:ext cx="3077739" cy="511731"/>
          </a:xfrm>
          <a:prstGeom prst="rect">
            <a:avLst/>
          </a:prstGeom>
        </p:spPr>
        <p:txBody>
          <a:bodyPr vert="horz" lIns="99055" tIns="49528" rIns="99055" bIns="49528" rtlCol="0"/>
          <a:lstStyle>
            <a:lvl1pPr algn="r">
              <a:defRPr sz="1300"/>
            </a:lvl1pPr>
          </a:lstStyle>
          <a:p>
            <a:fld id="{F091A6D5-DF9B-4875-AA0D-93F27B3E0474}" type="datetimeFigureOut">
              <a:rPr lang="fr-CH" smtClean="0"/>
              <a:t>13.06.2019</a:t>
            </a:fld>
            <a:endParaRPr lang="fr-CH"/>
          </a:p>
        </p:txBody>
      </p:sp>
      <p:sp>
        <p:nvSpPr>
          <p:cNvPr id="4" name="Espace réservé de l'image des diapositives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55" tIns="49528" rIns="99055" bIns="49528" rtlCol="0" anchor="ctr"/>
          <a:lstStyle/>
          <a:p>
            <a:endParaRPr lang="fr-CH"/>
          </a:p>
        </p:txBody>
      </p:sp>
      <p:sp>
        <p:nvSpPr>
          <p:cNvPr id="5" name="Espace réservé des commentaires 4"/>
          <p:cNvSpPr>
            <a:spLocks noGrp="1"/>
          </p:cNvSpPr>
          <p:nvPr>
            <p:ph type="body" sz="quarter" idx="3"/>
          </p:nvPr>
        </p:nvSpPr>
        <p:spPr>
          <a:xfrm>
            <a:off x="710248" y="4861442"/>
            <a:ext cx="5681980" cy="4605576"/>
          </a:xfrm>
          <a:prstGeom prst="rect">
            <a:avLst/>
          </a:prstGeom>
        </p:spPr>
        <p:txBody>
          <a:bodyPr vert="horz" lIns="99055" tIns="49528" rIns="99055" bIns="4952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9721107"/>
            <a:ext cx="3077739" cy="511731"/>
          </a:xfrm>
          <a:prstGeom prst="rect">
            <a:avLst/>
          </a:prstGeom>
        </p:spPr>
        <p:txBody>
          <a:bodyPr vert="horz" lIns="99055" tIns="49528" rIns="99055" bIns="49528" rtlCol="0" anchor="b"/>
          <a:lstStyle>
            <a:lvl1pPr algn="l">
              <a:defRPr sz="1300"/>
            </a:lvl1pPr>
          </a:lstStyle>
          <a:p>
            <a:endParaRPr lang="fr-CH"/>
          </a:p>
        </p:txBody>
      </p:sp>
      <p:sp>
        <p:nvSpPr>
          <p:cNvPr id="7" name="Espace réservé du numéro de diapositive 6"/>
          <p:cNvSpPr>
            <a:spLocks noGrp="1"/>
          </p:cNvSpPr>
          <p:nvPr>
            <p:ph type="sldNum" sz="quarter" idx="5"/>
          </p:nvPr>
        </p:nvSpPr>
        <p:spPr>
          <a:xfrm>
            <a:off x="4023093" y="9721107"/>
            <a:ext cx="3077739" cy="511731"/>
          </a:xfrm>
          <a:prstGeom prst="rect">
            <a:avLst/>
          </a:prstGeom>
        </p:spPr>
        <p:txBody>
          <a:bodyPr vert="horz" lIns="99055" tIns="49528" rIns="99055" bIns="49528" rtlCol="0" anchor="b"/>
          <a:lstStyle>
            <a:lvl1pPr algn="r">
              <a:defRPr sz="1300"/>
            </a:lvl1pPr>
          </a:lstStyle>
          <a:p>
            <a:fld id="{F94CC476-CBC3-4C02-B6B7-FF38BF3A8DC0}" type="slidenum">
              <a:rPr lang="fr-CH" smtClean="0"/>
              <a:t>‹N°›</a:t>
            </a:fld>
            <a:endParaRPr lang="fr-CH"/>
          </a:p>
        </p:txBody>
      </p:sp>
    </p:spTree>
    <p:extLst>
      <p:ext uri="{BB962C8B-B14F-4D97-AF65-F5344CB8AC3E}">
        <p14:creationId xmlns:p14="http://schemas.microsoft.com/office/powerpoint/2010/main" val="322608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hop.addictionsuisse.ch/download/4b5747b78ec1d4db73e424b9c3d7ac4754e574a9.pdf"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genre-et-prevention.ch/"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jeunesetmedias.ch/fileadmin/user_upload/Brosch%C3%BCren_Flyer/Brosch%C3%BCre_Tipps_Medienkompetenz/Brochure_Competences_mediatiques_4ed.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pegi.info/"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1</a:t>
            </a:fld>
            <a:endParaRPr lang="fr-CH" dirty="0"/>
          </a:p>
        </p:txBody>
      </p:sp>
    </p:spTree>
    <p:extLst>
      <p:ext uri="{BB962C8B-B14F-4D97-AF65-F5344CB8AC3E}">
        <p14:creationId xmlns:p14="http://schemas.microsoft.com/office/powerpoint/2010/main" val="2039605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553">
              <a:defRPr/>
            </a:pPr>
            <a:r>
              <a:rPr lang="fr-CA" sz="1000" b="1" dirty="0">
                <a:latin typeface="Arial" panose="020B0604020202020204" pitchFamily="34" charset="0"/>
                <a:cs typeface="Arial" panose="020B0604020202020204" pitchFamily="34" charset="0"/>
              </a:rPr>
              <a:t>Documentation parents</a:t>
            </a:r>
          </a:p>
          <a:p>
            <a:pPr defTabSz="990553">
              <a:defRPr/>
            </a:pPr>
            <a:r>
              <a:rPr lang="fr-CH" sz="1000" baseline="0" dirty="0" smtClean="0">
                <a:latin typeface="Arial" panose="020B0604020202020204" pitchFamily="34" charset="0"/>
                <a:cs typeface="Arial" panose="020B0604020202020204" pitchFamily="34" charset="0"/>
              </a:rPr>
              <a:t>Lettre aux parents n° 3 « Parler de l’alcool, du tabac ou des drogues</a:t>
            </a:r>
            <a:r>
              <a:rPr lang="fr-CH" sz="1000" dirty="0" smtClean="0">
                <a:latin typeface="Arial" panose="020B0604020202020204" pitchFamily="34" charset="0"/>
                <a:cs typeface="Arial" panose="020B0604020202020204" pitchFamily="34" charset="0"/>
              </a:rPr>
              <a:t> illégales</a:t>
            </a:r>
            <a:r>
              <a:rPr lang="fr-CH" sz="1000" baseline="0" dirty="0" smtClean="0">
                <a:latin typeface="Arial" panose="020B0604020202020204" pitchFamily="34" charset="0"/>
                <a:cs typeface="Arial" panose="020B0604020202020204" pitchFamily="34" charset="0"/>
              </a:rPr>
              <a:t> » : http://shop.addictionsuisse.ch/download/0575724973fce8f3f3108a8556f5fb46e4f1c355.pdf</a:t>
            </a:r>
          </a:p>
          <a:p>
            <a:pPr defTabSz="990553">
              <a:defRPr/>
            </a:pPr>
            <a:r>
              <a:rPr lang="fr-CH" sz="1000" baseline="0" dirty="0" smtClean="0">
                <a:latin typeface="Arial" panose="020B0604020202020204" pitchFamily="34" charset="0"/>
                <a:cs typeface="Arial" panose="020B0604020202020204" pitchFamily="34" charset="0"/>
              </a:rPr>
              <a:t>« Fumer. En parler avec les enfants et les adolescent-e-s » : http://shop.addictionsuisse.ch/download/f0ab6e75a6268d9bb64b082710e731f8f6a1a07f.pdf</a:t>
            </a:r>
          </a:p>
          <a:p>
            <a:endParaRPr lang="fr-CH"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10</a:t>
            </a:fld>
            <a:endParaRPr lang="fr-CH"/>
          </a:p>
        </p:txBody>
      </p:sp>
    </p:spTree>
    <p:extLst>
      <p:ext uri="{BB962C8B-B14F-4D97-AF65-F5344CB8AC3E}">
        <p14:creationId xmlns:p14="http://schemas.microsoft.com/office/powerpoint/2010/main" val="913823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11</a:t>
            </a:fld>
            <a:endParaRPr lang="fr-CH"/>
          </a:p>
        </p:txBody>
      </p:sp>
    </p:spTree>
    <p:extLst>
      <p:ext uri="{BB962C8B-B14F-4D97-AF65-F5344CB8AC3E}">
        <p14:creationId xmlns:p14="http://schemas.microsoft.com/office/powerpoint/2010/main" val="1206415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10249" y="4901282"/>
            <a:ext cx="5721309" cy="4968551"/>
          </a:xfrm>
        </p:spPr>
        <p:txBody>
          <a:bodyPr/>
          <a:lstStyle/>
          <a:p>
            <a:pPr>
              <a:lnSpc>
                <a:spcPct val="90000"/>
              </a:lnSpc>
            </a:pPr>
            <a:r>
              <a:rPr lang="fr-FR" sz="1000" b="1" dirty="0">
                <a:latin typeface="Arial"/>
                <a:cs typeface="Arial"/>
              </a:rPr>
              <a:t>Documentation pour les enseignant-e-s</a:t>
            </a:r>
          </a:p>
          <a:p>
            <a:r>
              <a:rPr lang="fr-CA" sz="1000" dirty="0">
                <a:latin typeface="Arial"/>
                <a:cs typeface="Arial"/>
              </a:rPr>
              <a:t>Les jeunes et l’alcool, Cahier n°2 « </a:t>
            </a:r>
            <a:r>
              <a:rPr lang="fr-CH" sz="1000" baseline="0" dirty="0" smtClean="0">
                <a:latin typeface="Arial"/>
                <a:cs typeface="Arial"/>
              </a:rPr>
              <a:t>Alcool dans le corps – effets et élimination»: http://shop.addictionsuisse.ch/download/96c38917c56366e3b8134e896b4630bfd6c22782.pdf</a:t>
            </a:r>
          </a:p>
          <a:p>
            <a:r>
              <a:rPr lang="fr-CA" sz="1000" dirty="0">
                <a:latin typeface="Arial"/>
                <a:cs typeface="Arial"/>
              </a:rPr>
              <a:t>Les jeunes et l’alcool, Cahier n°3 « </a:t>
            </a:r>
            <a:r>
              <a:rPr lang="fr-CH" sz="1000" b="0" i="0" u="none" baseline="0" dirty="0" smtClean="0">
                <a:effectLst/>
                <a:latin typeface="Arial"/>
                <a:cs typeface="Arial"/>
              </a:rPr>
              <a:t>Alcool et circulation routière » : http://shop.addictionsuisse.ch/download/63537f3a331e7cd315201674c7ed354203e29b01.pdf</a:t>
            </a:r>
          </a:p>
          <a:p>
            <a:r>
              <a:rPr lang="fr-CA" sz="1000" dirty="0">
                <a:latin typeface="Arial"/>
                <a:cs typeface="Arial"/>
              </a:rPr>
              <a:t>Les jeunes et l’alcool, Cahier n°4 « </a:t>
            </a:r>
            <a:r>
              <a:rPr lang="fr-CH" sz="1000" baseline="0" dirty="0" smtClean="0">
                <a:latin typeface="Arial"/>
                <a:cs typeface="Arial"/>
              </a:rPr>
              <a:t>Alcool et ivresse : entre risques et plaisir» : http://shop.addictionsuisse.ch/download/afdc3bc6f15dd763c123c3a2e52e6f4711b2bb16.pdf</a:t>
            </a:r>
            <a:r>
              <a:rPr lang="fr-CH" sz="1000" dirty="0" smtClean="0">
                <a:latin typeface="Arial"/>
                <a:cs typeface="Arial"/>
              </a:rPr>
              <a:t>Alcool </a:t>
            </a:r>
            <a:r>
              <a:rPr lang="fr-CH" sz="1000" dirty="0">
                <a:latin typeface="Arial"/>
                <a:cs typeface="Arial"/>
              </a:rPr>
              <a:t>et santé : </a:t>
            </a:r>
            <a:r>
              <a:rPr lang="fr-CH" sz="1000" baseline="0" dirty="0" smtClean="0">
                <a:latin typeface="Arial"/>
                <a:cs typeface="Arial"/>
              </a:rPr>
              <a:t>http://shop.addictionsuisse.ch/download/528896c223f68124a357e6e111a501cdbbf83f03.pdf</a:t>
            </a:r>
          </a:p>
          <a:p>
            <a:pPr>
              <a:buFontTx/>
              <a:buNone/>
            </a:pPr>
            <a:r>
              <a:rPr lang="fr-CH" sz="1000" dirty="0">
                <a:latin typeface="Arial"/>
                <a:cs typeface="Arial"/>
              </a:rPr>
              <a:t>Alcool et violence, OFSP, 2013 </a:t>
            </a:r>
            <a:r>
              <a:rPr lang="fr-CH" sz="1000" baseline="0" dirty="0" smtClean="0">
                <a:latin typeface="Arial"/>
                <a:cs typeface="Arial"/>
              </a:rPr>
              <a:t>: </a:t>
            </a:r>
            <a:r>
              <a:rPr lang="fr-CH" sz="1000" dirty="0">
                <a:latin typeface="Arial"/>
                <a:cs typeface="Arial"/>
              </a:rPr>
              <a:t>https://www.bag.admin.ch/bag/fr/home/themen/mensch-gesundheit/sucht/alkohol.html</a:t>
            </a:r>
          </a:p>
          <a:p>
            <a:pPr>
              <a:buFontTx/>
              <a:buNone/>
            </a:pPr>
            <a:endParaRPr lang="fr-CH" sz="1000" i="1" dirty="0">
              <a:latin typeface="Arial"/>
              <a:cs typeface="Arial"/>
            </a:endParaRPr>
          </a:p>
          <a:p>
            <a:pPr>
              <a:buFontTx/>
              <a:buNone/>
            </a:pPr>
            <a:r>
              <a:rPr lang="fr-CH" sz="1000" b="1" dirty="0">
                <a:latin typeface="Arial"/>
                <a:cs typeface="Arial"/>
              </a:rPr>
              <a:t>Documentation pour les parents</a:t>
            </a:r>
          </a:p>
          <a:p>
            <a:pPr defTabSz="990553">
              <a:defRPr/>
            </a:pPr>
            <a:r>
              <a:rPr lang="fr-CH" sz="1000" dirty="0">
                <a:latin typeface="Arial"/>
                <a:cs typeface="Arial"/>
              </a:rPr>
              <a:t>Lettre aux parents n° 3 « Parler de l’alcool, du tabac » : http://shop.addictionsuisse.ch/download/0575724973fce8f3f3108a8556f5fb46e4f1c355.pdf</a:t>
            </a:r>
          </a:p>
          <a:p>
            <a:pPr>
              <a:buFontTx/>
              <a:buNone/>
            </a:pPr>
            <a:r>
              <a:rPr lang="fr-CH" sz="1000" dirty="0">
                <a:latin typeface="Arial"/>
                <a:cs typeface="Arial"/>
              </a:rPr>
              <a:t>L’alcool – comment en parler avec les ados ? </a:t>
            </a:r>
            <a:r>
              <a:rPr lang="fr-CH" sz="1000" b="0" baseline="0" dirty="0" smtClean="0">
                <a:latin typeface="Arial"/>
                <a:cs typeface="Arial"/>
              </a:rPr>
              <a:t>http://shop.addictionsuisse.ch/download/35f655b7ffc46378a28c070dc9fc3ea9d3372d1e.pdf</a:t>
            </a:r>
          </a:p>
          <a:p>
            <a:pPr>
              <a:buFontTx/>
              <a:buNone/>
            </a:pPr>
            <a:endParaRPr lang="de-CH" sz="1000" b="0" baseline="0" dirty="0" smtClean="0">
              <a:latin typeface="Arial"/>
              <a:cs typeface="Arial"/>
            </a:endParaRPr>
          </a:p>
          <a:p>
            <a:pPr>
              <a:buFontTx/>
              <a:buNone/>
            </a:pPr>
            <a:r>
              <a:rPr lang="de-CH" sz="1000" b="1" baseline="0" noProof="1" smtClean="0">
                <a:latin typeface="Arial"/>
                <a:cs typeface="Arial"/>
              </a:rPr>
              <a:t>Documentation pour les adolescent-e-s</a:t>
            </a:r>
          </a:p>
          <a:p>
            <a:pPr>
              <a:buFontTx/>
              <a:buNone/>
            </a:pPr>
            <a:r>
              <a:rPr lang="de-CH" sz="1000" b="0" baseline="0" noProof="1" smtClean="0">
                <a:latin typeface="Arial"/>
                <a:cs typeface="Arial"/>
              </a:rPr>
              <a:t>Flyer Alcool: http://shop.addictionsuisse.ch/download/c7a12d048a9d3f30a0b82495f59d04fd07b0a92b.pdf</a:t>
            </a:r>
            <a:endParaRPr lang="de-CH" sz="1000" b="0" noProof="1">
              <a:latin typeface="Arial"/>
              <a:cs typeface="Arial"/>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12</a:t>
            </a:fld>
            <a:endParaRPr lang="fr-CH"/>
          </a:p>
        </p:txBody>
      </p:sp>
    </p:spTree>
    <p:extLst>
      <p:ext uri="{BB962C8B-B14F-4D97-AF65-F5344CB8AC3E}">
        <p14:creationId xmlns:p14="http://schemas.microsoft.com/office/powerpoint/2010/main" val="671001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553">
              <a:defRPr/>
            </a:pPr>
            <a:r>
              <a:rPr lang="fr-CA" sz="1000" b="1" dirty="0">
                <a:latin typeface="Arial" panose="020B0604020202020204" pitchFamily="34" charset="0"/>
                <a:cs typeface="Arial" panose="020B0604020202020204" pitchFamily="34" charset="0"/>
              </a:rPr>
              <a:t>Documentation pour les enseignant-e-s</a:t>
            </a:r>
          </a:p>
          <a:p>
            <a:pPr defTabSz="990553">
              <a:defRPr/>
            </a:pPr>
            <a:r>
              <a:rPr lang="fr-CH" sz="1000" dirty="0">
                <a:latin typeface="Arial" panose="020B0604020202020204" pitchFamily="34" charset="0"/>
                <a:cs typeface="Arial" panose="020B0604020202020204" pitchFamily="34" charset="0"/>
              </a:rPr>
              <a:t>Focus Alcool : </a:t>
            </a:r>
            <a:r>
              <a:rPr lang="fr-CH" sz="1000" baseline="0" dirty="0" smtClean="0">
                <a:latin typeface="Arial" panose="020B0604020202020204" pitchFamily="34" charset="0"/>
                <a:cs typeface="Arial" panose="020B0604020202020204" pitchFamily="34" charset="0"/>
              </a:rPr>
              <a:t>http://shop.addictionsuisse.ch/download/a6a4dfec97839d4b8fc368bb58c9e2f2d7307276.pdf</a:t>
            </a:r>
            <a:endParaRPr lang="fr-CH" sz="1000" dirty="0" smtClean="0">
              <a:latin typeface="Arial" panose="020B0604020202020204" pitchFamily="34" charset="0"/>
              <a:cs typeface="Arial" panose="020B0604020202020204" pitchFamily="34" charset="0"/>
            </a:endParaRPr>
          </a:p>
          <a:p>
            <a:pPr defTabSz="990553">
              <a:defRPr/>
            </a:pPr>
            <a:r>
              <a:rPr lang="fr-CH" sz="1000" dirty="0">
                <a:latin typeface="Arial" panose="020B0604020202020204" pitchFamily="34" charset="0"/>
                <a:cs typeface="Arial" panose="020B0604020202020204" pitchFamily="34" charset="0"/>
              </a:rPr>
              <a:t>Alcool, Cahier No 4:</a:t>
            </a:r>
            <a:r>
              <a:rPr lang="fr-CH" sz="1000" baseline="0" dirty="0" smtClean="0">
                <a:latin typeface="Arial" panose="020B0604020202020204" pitchFamily="34" charset="0"/>
                <a:cs typeface="Arial" panose="020B0604020202020204" pitchFamily="34" charset="0"/>
              </a:rPr>
              <a:t> </a:t>
            </a:r>
            <a:r>
              <a:rPr lang="fr-CH" sz="1000" dirty="0" smtClean="0">
                <a:latin typeface="Arial" panose="020B0604020202020204" pitchFamily="34" charset="0"/>
                <a:cs typeface="Arial" panose="020B0604020202020204" pitchFamily="34" charset="0"/>
              </a:rPr>
              <a:t>Vulnérabilité,</a:t>
            </a:r>
            <a:r>
              <a:rPr lang="fr-CH" sz="1000" baseline="0" dirty="0" smtClean="0">
                <a:latin typeface="Arial" panose="020B0604020202020204" pitchFamily="34" charset="0"/>
                <a:cs typeface="Arial" panose="020B0604020202020204" pitchFamily="34" charset="0"/>
              </a:rPr>
              <a:t> cf. Alcool et ivresse, notamment la page 4 : http://shop.addictionsuisse.ch/download/afdc3bc6f15dd763c123c3a2e52e6f4711b2bb16.pdf</a:t>
            </a:r>
          </a:p>
          <a:p>
            <a:endParaRPr lang="fr-CH" sz="1000" baseline="0" dirty="0" smtClean="0"/>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13</a:t>
            </a:fld>
            <a:endParaRPr lang="fr-CH"/>
          </a:p>
        </p:txBody>
      </p:sp>
    </p:spTree>
    <p:extLst>
      <p:ext uri="{BB962C8B-B14F-4D97-AF65-F5344CB8AC3E}">
        <p14:creationId xmlns:p14="http://schemas.microsoft.com/office/powerpoint/2010/main" val="164216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553">
              <a:defRPr/>
            </a:pPr>
            <a:r>
              <a:rPr lang="fr-CA" sz="1000" b="1" dirty="0">
                <a:latin typeface="Arial" panose="020B0604020202020204" pitchFamily="34" charset="0"/>
                <a:cs typeface="Arial" panose="020B0604020202020204" pitchFamily="34" charset="0"/>
              </a:rPr>
              <a:t>Documentation pour les enseignant-e-s</a:t>
            </a:r>
          </a:p>
          <a:p>
            <a:pPr defTabSz="990553">
              <a:defRPr/>
            </a:pPr>
            <a:r>
              <a:rPr lang="fr-CA" sz="1000" dirty="0">
                <a:latin typeface="Arial" panose="020B0604020202020204" pitchFamily="34" charset="0"/>
                <a:cs typeface="Arial" panose="020B0604020202020204" pitchFamily="34" charset="0"/>
              </a:rPr>
              <a:t>Désolé, tu es trop jeune pour que je puisse te vendre de l’alcool ! http://shop.addictionsuisse.ch/download/925c230ba1f024109e5f460d0d2e3974a48f3ea5.pdf</a:t>
            </a: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14</a:t>
            </a:fld>
            <a:endParaRPr lang="fr-CH"/>
          </a:p>
        </p:txBody>
      </p:sp>
    </p:spTree>
    <p:extLst>
      <p:ext uri="{BB962C8B-B14F-4D97-AF65-F5344CB8AC3E}">
        <p14:creationId xmlns:p14="http://schemas.microsoft.com/office/powerpoint/2010/main" val="3217909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553">
              <a:defRPr/>
            </a:pPr>
            <a:r>
              <a:rPr lang="fr-CA" sz="1000" b="1" dirty="0">
                <a:latin typeface="Arial" panose="020B0604020202020204" pitchFamily="34" charset="0"/>
                <a:cs typeface="Arial" panose="020B0604020202020204" pitchFamily="34" charset="0"/>
              </a:rPr>
              <a:t>Documentation pour les enseignant-e-s</a:t>
            </a:r>
          </a:p>
          <a:p>
            <a:r>
              <a:rPr lang="fr-CH" sz="1000" dirty="0">
                <a:latin typeface="Arial" panose="020B0604020202020204" pitchFamily="34" charset="0"/>
                <a:cs typeface="Arial" panose="020B0604020202020204" pitchFamily="34" charset="0"/>
              </a:rPr>
              <a:t>Les jeunes et l’alcool, Cahier </a:t>
            </a:r>
            <a:r>
              <a:rPr lang="fr-CA" sz="1000" dirty="0">
                <a:latin typeface="Arial" panose="020B0604020202020204" pitchFamily="34" charset="0"/>
                <a:cs typeface="Arial" panose="020B0604020202020204" pitchFamily="34" charset="0"/>
              </a:rPr>
              <a:t>n° </a:t>
            </a:r>
            <a:r>
              <a:rPr lang="fr-CH" sz="1000" dirty="0">
                <a:latin typeface="Arial" panose="020B0604020202020204" pitchFamily="34" charset="0"/>
                <a:cs typeface="Arial" panose="020B0604020202020204" pitchFamily="34" charset="0"/>
              </a:rPr>
              <a:t>5 « Alcool et publicité : de l’incitation à la à la consommation » : </a:t>
            </a:r>
            <a:r>
              <a:rPr lang="fr-CH" sz="1000" baseline="0" dirty="0" smtClean="0">
                <a:latin typeface="Arial" panose="020B0604020202020204" pitchFamily="34" charset="0"/>
                <a:cs typeface="Arial" panose="020B0604020202020204" pitchFamily="34" charset="0"/>
              </a:rPr>
              <a:t>http://shop.addictionsuisse.ch/download/fc5198020ccffb87fc254407372e8d855869689f.pdf</a:t>
            </a:r>
          </a:p>
          <a:p>
            <a:endParaRPr lang="fr-CH" sz="1000" baseline="0" dirty="0" smtClean="0">
              <a:latin typeface="Arial" panose="020B0604020202020204" pitchFamily="34" charset="0"/>
              <a:cs typeface="Arial" panose="020B0604020202020204" pitchFamily="34" charset="0"/>
            </a:endParaRPr>
          </a:p>
          <a:p>
            <a:r>
              <a:rPr lang="fr-CH" sz="1000" b="1" baseline="0" dirty="0" smtClean="0">
                <a:latin typeface="Arial" panose="020B0604020202020204" pitchFamily="34" charset="0"/>
                <a:cs typeface="Arial" panose="020B0604020202020204" pitchFamily="34" charset="0"/>
              </a:rPr>
              <a:t>Documents pour les parents</a:t>
            </a:r>
          </a:p>
          <a:p>
            <a:r>
              <a:rPr lang="fr-CH" sz="1000" dirty="0">
                <a:latin typeface="Arial" panose="020B0604020202020204" pitchFamily="34" charset="0"/>
                <a:cs typeface="Arial" panose="020B0604020202020204" pitchFamily="34" charset="0"/>
              </a:rPr>
              <a:t>Lettre aux parents n° 3 « Parler de l’alcool, du tabac ou des drogues illégales » </a:t>
            </a:r>
            <a:r>
              <a:rPr lang="fr-CH" sz="1000" baseline="0" dirty="0" smtClean="0">
                <a:latin typeface="Arial" panose="020B0604020202020204" pitchFamily="34" charset="0"/>
                <a:cs typeface="Arial" panose="020B0604020202020204" pitchFamily="34" charset="0"/>
              </a:rPr>
              <a:t>: http://shop.addictionsuisse.ch/download/0575724973fce8f3f3108a8556f5fb46e4f1c355.pdf</a:t>
            </a:r>
          </a:p>
          <a:p>
            <a:r>
              <a:rPr lang="fr-CH" sz="1000" dirty="0">
                <a:latin typeface="Arial" panose="020B0604020202020204" pitchFamily="34" charset="0"/>
                <a:cs typeface="Arial" panose="020B0604020202020204" pitchFamily="34" charset="0"/>
              </a:rPr>
              <a:t>Lettre aux parents n° 4 « Les sorties, les fêtes, les consommations » : </a:t>
            </a:r>
            <a:r>
              <a:rPr lang="fr-CH" sz="1000" baseline="0" dirty="0" smtClean="0">
                <a:latin typeface="Arial" panose="020B0604020202020204" pitchFamily="34" charset="0"/>
                <a:cs typeface="Arial" panose="020B0604020202020204" pitchFamily="34" charset="0"/>
              </a:rPr>
              <a:t>http://shop.addictionsuisse.ch/download/71207c4601f4895920b5a510bc4b203be21a63f4.pdf</a:t>
            </a:r>
          </a:p>
          <a:p>
            <a:pPr>
              <a:buFontTx/>
              <a:buNone/>
            </a:pPr>
            <a:r>
              <a:rPr lang="fr-CH" sz="1000" dirty="0">
                <a:latin typeface="Arial" panose="020B0604020202020204" pitchFamily="34" charset="0"/>
                <a:cs typeface="Arial" panose="020B0604020202020204" pitchFamily="34" charset="0"/>
              </a:rPr>
              <a:t>L’alcool – comment en parler avec les ados ? </a:t>
            </a:r>
            <a:r>
              <a:rPr lang="fr-CH" sz="1000" b="0" baseline="0" dirty="0" smtClean="0">
                <a:latin typeface="Arial" panose="020B0604020202020204" pitchFamily="34" charset="0"/>
                <a:cs typeface="Arial" panose="020B0604020202020204" pitchFamily="34" charset="0"/>
              </a:rPr>
              <a:t>http://shop.addictionsuisse.ch/download/35f655b7ffc46378a28c070dc9fc3ea9d3372d1e.pdf</a:t>
            </a:r>
            <a:endParaRPr lang="fr-CH" sz="1000" dirty="0" smtClean="0">
              <a:latin typeface="Arial" panose="020B0604020202020204" pitchFamily="34" charset="0"/>
              <a:cs typeface="Arial" panose="020B0604020202020204" pitchFamily="34" charset="0"/>
            </a:endParaRPr>
          </a:p>
          <a:p>
            <a:r>
              <a:rPr lang="fr-CH" sz="1000" dirty="0">
                <a:latin typeface="Arial" panose="020B0604020202020204" pitchFamily="34" charset="0"/>
                <a:cs typeface="Arial" panose="020B0604020202020204" pitchFamily="34" charset="0"/>
              </a:rPr>
              <a:t>Trop… trop souvent… trop dangereux ?! Informations et conseils pour les parents : </a:t>
            </a:r>
            <a:r>
              <a:rPr lang="fr-CH" sz="1000" baseline="0" dirty="0" smtClean="0">
                <a:latin typeface="Arial" panose="020B0604020202020204" pitchFamily="34" charset="0"/>
                <a:cs typeface="Arial" panose="020B0604020202020204" pitchFamily="34" charset="0"/>
              </a:rPr>
              <a:t>http://shop.addictionsuisse.ch/download/eee6b84eadeaca87faeec77737a2e99958921531.pdf</a:t>
            </a:r>
          </a:p>
          <a:p>
            <a:endParaRPr lang="fr-CH" sz="10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15</a:t>
            </a:fld>
            <a:endParaRPr lang="fr-CH"/>
          </a:p>
        </p:txBody>
      </p:sp>
    </p:spTree>
    <p:extLst>
      <p:ext uri="{BB962C8B-B14F-4D97-AF65-F5344CB8AC3E}">
        <p14:creationId xmlns:p14="http://schemas.microsoft.com/office/powerpoint/2010/main" val="2643969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16</a:t>
            </a:fld>
            <a:endParaRPr lang="fr-CH"/>
          </a:p>
        </p:txBody>
      </p:sp>
    </p:spTree>
    <p:extLst>
      <p:ext uri="{BB962C8B-B14F-4D97-AF65-F5344CB8AC3E}">
        <p14:creationId xmlns:p14="http://schemas.microsoft.com/office/powerpoint/2010/main" val="2351016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553">
              <a:defRPr/>
            </a:pPr>
            <a:r>
              <a:rPr lang="fr-CA" sz="1000" b="1" dirty="0">
                <a:latin typeface="Arial" panose="020B0604020202020204" pitchFamily="34" charset="0"/>
                <a:cs typeface="Arial" panose="020B0604020202020204" pitchFamily="34" charset="0"/>
              </a:rPr>
              <a:t>Documentation pour les  enseignant-e-s</a:t>
            </a:r>
          </a:p>
          <a:p>
            <a:r>
              <a:rPr lang="fr-CH" sz="1000" dirty="0">
                <a:latin typeface="Arial" panose="020B0604020202020204" pitchFamily="34" charset="0"/>
                <a:cs typeface="Arial" panose="020B0604020202020204" pitchFamily="34" charset="0"/>
              </a:rPr>
              <a:t>Focus Cannabis : </a:t>
            </a:r>
            <a:r>
              <a:rPr lang="fr-CH" sz="1000" dirty="0" smtClean="0">
                <a:latin typeface="Arial" panose="020B0604020202020204" pitchFamily="34" charset="0"/>
                <a:cs typeface="Arial" panose="020B0604020202020204" pitchFamily="34" charset="0"/>
              </a:rPr>
              <a:t>http://shop.addictionsuisse.ch/download/6f8c28259c792ecfba83ce6fc4a11264959a5d0c.pdf</a:t>
            </a:r>
          </a:p>
          <a:p>
            <a:endParaRPr lang="de-CH" sz="1000" dirty="0" smtClean="0">
              <a:latin typeface="Arial" panose="020B0604020202020204" pitchFamily="34" charset="0"/>
              <a:cs typeface="Arial" panose="020B0604020202020204" pitchFamily="34" charset="0"/>
            </a:endParaRPr>
          </a:p>
          <a:p>
            <a:r>
              <a:rPr lang="fr-CH" sz="1000" b="1" noProof="0" dirty="0" smtClean="0">
                <a:latin typeface="Arial" panose="020B0604020202020204" pitchFamily="34" charset="0"/>
                <a:cs typeface="Arial" panose="020B0604020202020204" pitchFamily="34" charset="0"/>
              </a:rPr>
              <a:t>Documentation</a:t>
            </a:r>
            <a:r>
              <a:rPr lang="fr-CH" sz="1000" b="1" baseline="0" noProof="0" dirty="0" smtClean="0">
                <a:latin typeface="Arial" panose="020B0604020202020204" pitchFamily="34" charset="0"/>
                <a:cs typeface="Arial" panose="020B0604020202020204" pitchFamily="34" charset="0"/>
              </a:rPr>
              <a:t> pour les adolescent-e-s</a:t>
            </a:r>
          </a:p>
          <a:p>
            <a:r>
              <a:rPr lang="de-CH" sz="1000" baseline="0" dirty="0" smtClean="0">
                <a:latin typeface="Arial" panose="020B0604020202020204" pitchFamily="34" charset="0"/>
                <a:cs typeface="Arial" panose="020B0604020202020204" pitchFamily="34" charset="0"/>
              </a:rPr>
              <a:t>Flyer Cannabis: http://shop.addictionsuisse.ch/download/77db8155107f7af65b339b8a70eb85483fa808e5.pdf</a:t>
            </a:r>
            <a:endParaRPr lang="fr-CH" sz="1000" dirty="0" smtClean="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17</a:t>
            </a:fld>
            <a:endParaRPr lang="fr-CH"/>
          </a:p>
        </p:txBody>
      </p:sp>
    </p:spTree>
    <p:extLst>
      <p:ext uri="{BB962C8B-B14F-4D97-AF65-F5344CB8AC3E}">
        <p14:creationId xmlns:p14="http://schemas.microsoft.com/office/powerpoint/2010/main" val="409448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553">
              <a:defRPr/>
            </a:pPr>
            <a:r>
              <a:rPr lang="fr-CA" sz="1000" b="1" dirty="0">
                <a:latin typeface="Arial" panose="020B0604020202020204" pitchFamily="34" charset="0"/>
                <a:cs typeface="Arial" panose="020B0604020202020204" pitchFamily="34" charset="0"/>
              </a:rPr>
              <a:t>Documentation pour les  enseignant-e-s</a:t>
            </a:r>
          </a:p>
          <a:p>
            <a:r>
              <a:rPr lang="fr-CH" sz="1000" dirty="0">
                <a:latin typeface="Arial" panose="020B0604020202020204" pitchFamily="34" charset="0"/>
                <a:cs typeface="Arial" panose="020B0604020202020204" pitchFamily="34" charset="0"/>
              </a:rPr>
              <a:t>Focus Cannabis </a:t>
            </a:r>
            <a:r>
              <a:rPr lang="fr-CH" sz="1000" dirty="0" smtClean="0">
                <a:latin typeface="Arial" panose="020B0604020202020204" pitchFamily="34" charset="0"/>
                <a:cs typeface="Arial" panose="020B0604020202020204" pitchFamily="34" charset="0"/>
              </a:rPr>
              <a:t>: http://shop.addictionsuisse.ch/download/6f8c28259c792ecfba83ce6fc4a11264959a5d0c.pdf</a:t>
            </a:r>
          </a:p>
          <a:p>
            <a:endParaRPr lang="fr-CH"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18</a:t>
            </a:fld>
            <a:endParaRPr lang="fr-CH"/>
          </a:p>
        </p:txBody>
      </p:sp>
    </p:spTree>
    <p:extLst>
      <p:ext uri="{BB962C8B-B14F-4D97-AF65-F5344CB8AC3E}">
        <p14:creationId xmlns:p14="http://schemas.microsoft.com/office/powerpoint/2010/main" val="1523310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b="1" dirty="0" smtClean="0">
                <a:latin typeface="Arial"/>
                <a:cs typeface="Arial"/>
              </a:rPr>
              <a:t>Documentation pour les enseignant-e-s  </a:t>
            </a:r>
          </a:p>
          <a:p>
            <a:endParaRPr lang="fr-FR" sz="1000" b="1" dirty="0">
              <a:latin typeface="Arial"/>
              <a:cs typeface="Arial"/>
            </a:endParaRPr>
          </a:p>
          <a:p>
            <a:r>
              <a:rPr lang="fr-FR" sz="1000" dirty="0" smtClean="0">
                <a:latin typeface="Arial"/>
                <a:cs typeface="Arial"/>
              </a:rPr>
              <a:t>Focus cannabis </a:t>
            </a:r>
            <a:r>
              <a:rPr lang="fr-FR" sz="1000" b="1" dirty="0" smtClean="0">
                <a:latin typeface="Arial"/>
                <a:cs typeface="Arial"/>
              </a:rPr>
              <a:t>: </a:t>
            </a:r>
            <a:r>
              <a:rPr lang="fr-CH" sz="1000" dirty="0">
                <a:latin typeface="Arial"/>
                <a:cs typeface="Arial"/>
              </a:rPr>
              <a:t>http://shop.addictionsuisse.ch/download/6f8c28259c792ecfba83ce6fc4a11264959a5d0c.pdf</a:t>
            </a:r>
          </a:p>
          <a:p>
            <a:endParaRPr lang="fr-FR" sz="1000" b="1" dirty="0" smtClean="0">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latin typeface="Arial"/>
                <a:cs typeface="Arial"/>
              </a:rPr>
              <a:t>Le Cannabis en question(s) </a:t>
            </a:r>
            <a:r>
              <a:rPr lang="fr-FR" sz="1000" b="1" dirty="0" smtClean="0">
                <a:latin typeface="Arial"/>
                <a:cs typeface="Arial"/>
              </a:rPr>
              <a:t>: </a:t>
            </a:r>
            <a:r>
              <a:rPr lang="fr-FR" sz="1000" dirty="0" smtClean="0">
                <a:latin typeface="Arial"/>
                <a:cs typeface="Arial"/>
              </a:rPr>
              <a:t>http://shop.addictionsuisse.ch/download/1bb8d3de938c01873114ba9b3769fb1d010c537e.pdf</a:t>
            </a:r>
          </a:p>
          <a:p>
            <a:endParaRPr lang="fr-FR" b="1" dirty="0" smtClean="0"/>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19</a:t>
            </a:fld>
            <a:endParaRPr lang="fr-CH"/>
          </a:p>
        </p:txBody>
      </p:sp>
    </p:spTree>
    <p:extLst>
      <p:ext uri="{BB962C8B-B14F-4D97-AF65-F5344CB8AC3E}">
        <p14:creationId xmlns:p14="http://schemas.microsoft.com/office/powerpoint/2010/main" val="195722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2</a:t>
            </a:fld>
            <a:endParaRPr lang="fr-CH" dirty="0"/>
          </a:p>
        </p:txBody>
      </p:sp>
    </p:spTree>
    <p:extLst>
      <p:ext uri="{BB962C8B-B14F-4D97-AF65-F5344CB8AC3E}">
        <p14:creationId xmlns:p14="http://schemas.microsoft.com/office/powerpoint/2010/main" val="2957300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b="1" dirty="0">
                <a:latin typeface="Arial"/>
                <a:cs typeface="Arial"/>
              </a:rPr>
              <a:t>Documentation pour les enseignant-e-s  </a:t>
            </a:r>
          </a:p>
          <a:p>
            <a:endParaRPr lang="fr-FR" sz="1000" b="1" dirty="0">
              <a:latin typeface="Arial"/>
              <a:cs typeface="Arial"/>
            </a:endParaRPr>
          </a:p>
          <a:p>
            <a:r>
              <a:rPr lang="fr-FR" sz="1000" dirty="0">
                <a:latin typeface="Arial"/>
                <a:cs typeface="Arial"/>
              </a:rPr>
              <a:t>Focus cannabis :</a:t>
            </a:r>
            <a:r>
              <a:rPr lang="fr-FR" sz="1000" b="1" dirty="0">
                <a:latin typeface="Arial"/>
                <a:cs typeface="Arial"/>
              </a:rPr>
              <a:t> </a:t>
            </a:r>
            <a:r>
              <a:rPr lang="fr-CH" sz="1000" dirty="0">
                <a:latin typeface="Arial"/>
                <a:cs typeface="Arial"/>
              </a:rPr>
              <a:t>http://shop.addictionsuisse.ch/download/6f8c28259c792ecfba83ce6fc4a11264959a5d0c.pdf</a:t>
            </a:r>
          </a:p>
          <a:p>
            <a:endParaRPr lang="fr-FR" sz="1000" b="1" dirty="0">
              <a:latin typeface="Arial"/>
              <a:cs typeface="Arial"/>
            </a:endParaRPr>
          </a:p>
          <a:p>
            <a:r>
              <a:rPr lang="fr-FR" sz="1000" dirty="0">
                <a:latin typeface="Arial"/>
                <a:cs typeface="Arial"/>
              </a:rPr>
              <a:t>Le Cannabis en question(s) </a:t>
            </a:r>
            <a:r>
              <a:rPr lang="fr-FR" sz="1000" b="1" dirty="0">
                <a:latin typeface="Arial"/>
                <a:cs typeface="Arial"/>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latin typeface="Arial"/>
                <a:cs typeface="Arial"/>
              </a:rPr>
              <a:t>http://shop.addictionsuisse.ch/download/1bb8d3de938c01873114ba9b3769fb1d010c537e.pdf</a:t>
            </a:r>
          </a:p>
          <a:p>
            <a:endParaRPr lang="fr-FR" dirty="0"/>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20</a:t>
            </a:fld>
            <a:endParaRPr lang="fr-CH"/>
          </a:p>
        </p:txBody>
      </p:sp>
    </p:spTree>
    <p:extLst>
      <p:ext uri="{BB962C8B-B14F-4D97-AF65-F5344CB8AC3E}">
        <p14:creationId xmlns:p14="http://schemas.microsoft.com/office/powerpoint/2010/main" val="2162496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b="1" dirty="0">
                <a:latin typeface="Arial"/>
                <a:cs typeface="Arial"/>
              </a:rPr>
              <a:t>Documentation pour les enseignant-e-s  </a:t>
            </a:r>
          </a:p>
          <a:p>
            <a:endParaRPr lang="fr-FR" sz="1000" b="1" dirty="0">
              <a:latin typeface="Arial"/>
              <a:cs typeface="Arial"/>
            </a:endParaRPr>
          </a:p>
          <a:p>
            <a:r>
              <a:rPr lang="fr-FR" sz="1000" dirty="0">
                <a:latin typeface="Arial"/>
                <a:cs typeface="Arial"/>
              </a:rPr>
              <a:t>Focus cannabis </a:t>
            </a:r>
            <a:r>
              <a:rPr lang="fr-FR" sz="1000" b="1" dirty="0">
                <a:latin typeface="Arial"/>
                <a:cs typeface="Arial"/>
              </a:rPr>
              <a:t>: </a:t>
            </a:r>
            <a:r>
              <a:rPr lang="fr-CH" sz="1000" dirty="0">
                <a:latin typeface="Arial"/>
                <a:cs typeface="Arial"/>
              </a:rPr>
              <a:t>http://shop.addictionsuisse.ch/download/6f8c28259c792ecfba83ce6fc4a11264959a5d0c.pdf</a:t>
            </a:r>
          </a:p>
          <a:p>
            <a:endParaRPr lang="fr-FR" sz="1000" b="1" dirty="0">
              <a:latin typeface="Arial"/>
              <a:cs typeface="Arial"/>
            </a:endParaRPr>
          </a:p>
          <a:p>
            <a:r>
              <a:rPr lang="fr-FR" sz="1000" dirty="0">
                <a:latin typeface="Arial"/>
                <a:cs typeface="Arial"/>
              </a:rPr>
              <a:t>Le Cannabis en question(s) </a:t>
            </a:r>
            <a:r>
              <a:rPr lang="fr-FR" sz="1000" b="1" dirty="0">
                <a:latin typeface="Arial"/>
                <a:cs typeface="Arial"/>
              </a:rPr>
              <a:t>: </a:t>
            </a:r>
          </a:p>
          <a:p>
            <a:r>
              <a:rPr lang="fr-FR" sz="1000" dirty="0" smtClean="0">
                <a:latin typeface="Arial"/>
                <a:cs typeface="Arial"/>
              </a:rPr>
              <a:t>http://shop.addictionsuisse.ch/download/1bb8d3de938c01873114ba9b3769fb1d010c537e.pdf</a:t>
            </a:r>
            <a:endParaRPr lang="fr-FR" sz="1000" dirty="0">
              <a:latin typeface="Arial"/>
              <a:cs typeface="Arial"/>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21</a:t>
            </a:fld>
            <a:endParaRPr lang="fr-CH"/>
          </a:p>
        </p:txBody>
      </p:sp>
    </p:spTree>
    <p:extLst>
      <p:ext uri="{BB962C8B-B14F-4D97-AF65-F5344CB8AC3E}">
        <p14:creationId xmlns:p14="http://schemas.microsoft.com/office/powerpoint/2010/main" val="2011373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553">
              <a:defRPr/>
            </a:pPr>
            <a:r>
              <a:rPr lang="fr-CA" sz="1000" b="1" dirty="0">
                <a:latin typeface="Arial" panose="020B0604020202020204" pitchFamily="34" charset="0"/>
                <a:cs typeface="Arial" panose="020B0604020202020204" pitchFamily="34" charset="0"/>
              </a:rPr>
              <a:t>Documents pour les enseignant-e-s</a:t>
            </a:r>
          </a:p>
          <a:p>
            <a:pPr defTabSz="990553">
              <a:defRPr/>
            </a:pPr>
            <a:r>
              <a:rPr lang="fr-CA" sz="1000" dirty="0">
                <a:latin typeface="Arial" panose="020B0604020202020204" pitchFamily="34" charset="0"/>
                <a:cs typeface="Arial" panose="020B0604020202020204" pitchFamily="34" charset="0"/>
              </a:rPr>
              <a:t>Focus Alcool, drogues illégales, médicaments et circulation routière : http://shop.addictionsuisse.ch/download/130eb2fbd1b6e70b59c13515b135016c7d7510d3.pdf</a:t>
            </a:r>
          </a:p>
          <a:p>
            <a:pPr defTabSz="990553">
              <a:defRPr/>
            </a:pPr>
            <a:endParaRPr lang="fr-CA" sz="1000" b="1" dirty="0">
              <a:latin typeface="Arial" panose="020B0604020202020204" pitchFamily="34" charset="0"/>
              <a:cs typeface="Arial" panose="020B0604020202020204" pitchFamily="34" charset="0"/>
            </a:endParaRPr>
          </a:p>
          <a:p>
            <a:r>
              <a:rPr lang="fr-CH" sz="1000" b="1" dirty="0">
                <a:latin typeface="Arial" panose="020B0604020202020204" pitchFamily="34" charset="0"/>
                <a:cs typeface="Arial" panose="020B0604020202020204" pitchFamily="34" charset="0"/>
              </a:rPr>
              <a:t>Documents pour les parents</a:t>
            </a:r>
          </a:p>
          <a:p>
            <a:r>
              <a:rPr lang="fr-CH" sz="1000" dirty="0">
                <a:latin typeface="Arial" panose="020B0604020202020204" pitchFamily="34" charset="0"/>
                <a:cs typeface="Arial" panose="020B0604020202020204" pitchFamily="34" charset="0"/>
              </a:rPr>
              <a:t>Cannabis – en parler avec les adolescents : </a:t>
            </a:r>
            <a:r>
              <a:rPr lang="fr-CH" sz="1000" baseline="0" dirty="0" smtClean="0">
                <a:latin typeface="Arial" panose="020B0604020202020204" pitchFamily="34" charset="0"/>
                <a:cs typeface="Arial" panose="020B0604020202020204" pitchFamily="34" charset="0"/>
              </a:rPr>
              <a:t>http://shop.addictionsuisse.ch/download/5b39e19f3951a35a3b76f80059acf50af206f548.pdf</a:t>
            </a:r>
          </a:p>
          <a:p>
            <a:r>
              <a:rPr lang="fr-CH" sz="1000" dirty="0">
                <a:latin typeface="Arial" panose="020B0604020202020204" pitchFamily="34" charset="0"/>
                <a:cs typeface="Arial" panose="020B0604020202020204" pitchFamily="34" charset="0"/>
              </a:rPr>
              <a:t>Lettre aux parents n° 5 « Accorder des libertés, fixer des limites » </a:t>
            </a:r>
            <a:r>
              <a:rPr lang="fr-CH" sz="1000" baseline="0" dirty="0" smtClean="0">
                <a:latin typeface="Arial" panose="020B0604020202020204" pitchFamily="34" charset="0"/>
                <a:cs typeface="Arial" panose="020B0604020202020204" pitchFamily="34" charset="0"/>
              </a:rPr>
              <a:t>: http://shop.addictionsuisse.ch/download/a63ffda514d9d0729cf277b646e67e542dd99521.pdf</a:t>
            </a:r>
            <a:endParaRPr lang="fr-CH" sz="1000" dirty="0" smtClean="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22</a:t>
            </a:fld>
            <a:endParaRPr lang="fr-CH"/>
          </a:p>
        </p:txBody>
      </p:sp>
    </p:spTree>
    <p:extLst>
      <p:ext uri="{BB962C8B-B14F-4D97-AF65-F5344CB8AC3E}">
        <p14:creationId xmlns:p14="http://schemas.microsoft.com/office/powerpoint/2010/main" val="3850280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25461">
              <a:defRPr/>
            </a:pPr>
            <a:endParaRPr lang="fr-CH" dirty="0" smtClean="0"/>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23</a:t>
            </a:fld>
            <a:endParaRPr lang="fr-CH"/>
          </a:p>
        </p:txBody>
      </p:sp>
    </p:spTree>
    <p:extLst>
      <p:ext uri="{BB962C8B-B14F-4D97-AF65-F5344CB8AC3E}">
        <p14:creationId xmlns:p14="http://schemas.microsoft.com/office/powerpoint/2010/main" val="418667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sz="1000" dirty="0" smtClean="0">
                <a:latin typeface="Arial"/>
                <a:cs typeface="Arial"/>
              </a:rPr>
              <a:t>Ressources supplémentaires : </a:t>
            </a:r>
          </a:p>
          <a:p>
            <a:endParaRPr lang="fr-CH" sz="1000" dirty="0" smtClean="0">
              <a:latin typeface="Arial"/>
              <a:cs typeface="Arial"/>
            </a:endParaRPr>
          </a:p>
          <a:p>
            <a:r>
              <a:rPr lang="fr-CA" sz="1000" b="1" kern="1200" dirty="0" smtClean="0">
                <a:solidFill>
                  <a:schemeClr val="tx1"/>
                </a:solidFill>
                <a:effectLst/>
                <a:latin typeface="Arial"/>
                <a:cs typeface="Arial"/>
              </a:rPr>
              <a:t>Documentation et ressources pour les enseignant-e-s</a:t>
            </a:r>
            <a:endParaRPr lang="fr-CH" sz="1000" kern="1200" dirty="0" smtClean="0">
              <a:solidFill>
                <a:schemeClr val="tx1"/>
              </a:solidFill>
              <a:effectLst/>
              <a:latin typeface="Arial"/>
              <a:cs typeface="Arial"/>
            </a:endParaRPr>
          </a:p>
          <a:p>
            <a:pPr marL="171450" indent="-171450">
              <a:buFont typeface="Arial" panose="020B0604020202020204" pitchFamily="34" charset="0"/>
              <a:buChar char="•"/>
            </a:pPr>
            <a:r>
              <a:rPr lang="fr-CA" sz="1000" kern="1200" dirty="0" smtClean="0">
                <a:solidFill>
                  <a:schemeClr val="tx1"/>
                </a:solidFill>
                <a:effectLst/>
                <a:latin typeface="Arial"/>
                <a:cs typeface="Arial"/>
              </a:rPr>
              <a:t>Plateforme Jeunes et Médias : http://www.jeunesetmedias.ch/fr/accueil/home-enseignants.html</a:t>
            </a:r>
          </a:p>
          <a:p>
            <a:pPr marL="171450" indent="-171450">
              <a:buFont typeface="Arial" panose="020B0604020202020204" pitchFamily="34" charset="0"/>
              <a:buChar char="•"/>
            </a:pPr>
            <a:r>
              <a:rPr lang="fr-CH" sz="1000" kern="1200" dirty="0" smtClean="0">
                <a:solidFill>
                  <a:schemeClr val="tx1"/>
                </a:solidFill>
                <a:effectLst/>
                <a:latin typeface="Arial"/>
                <a:cs typeface="Arial"/>
              </a:rPr>
              <a:t>Présentation PowerPoint de</a:t>
            </a:r>
            <a:r>
              <a:rPr lang="fr-CH" sz="1000" kern="1200" baseline="0" dirty="0" smtClean="0">
                <a:solidFill>
                  <a:schemeClr val="tx1"/>
                </a:solidFill>
                <a:effectLst/>
                <a:latin typeface="Arial"/>
                <a:cs typeface="Arial"/>
              </a:rPr>
              <a:t> la Plateforme Jeunes et Médias pour aller plus loin (2014) : http://prevention-ecrans.reper-fr.ch/2016/08/26/presentation-pour-formateurs-trices-de-parents-sur-le-theme-des-ecrans/ </a:t>
            </a:r>
          </a:p>
          <a:p>
            <a:pPr marL="171450" indent="-171450">
              <a:buFont typeface="Arial" panose="020B0604020202020204" pitchFamily="34" charset="0"/>
              <a:buChar char="•"/>
            </a:pPr>
            <a:r>
              <a:rPr lang="fr-CH" sz="1000" kern="1200" dirty="0" smtClean="0">
                <a:solidFill>
                  <a:schemeClr val="tx1"/>
                </a:solidFill>
                <a:effectLst/>
                <a:latin typeface="Arial"/>
                <a:cs typeface="Arial"/>
              </a:rPr>
              <a:t>Etude JAMES sur l'utilisation des médias des 12-19 ans https://www.swisscom.ch/fr/about/entreprise/durabilite/competencesmedias/james.html</a:t>
            </a:r>
          </a:p>
          <a:p>
            <a:pPr marL="171450" indent="-171450">
              <a:buFont typeface="Arial" panose="020B0604020202020204" pitchFamily="34" charset="0"/>
              <a:buChar char="•"/>
            </a:pPr>
            <a:r>
              <a:rPr lang="fr-CH" sz="1000" kern="1200" dirty="0" smtClean="0">
                <a:solidFill>
                  <a:schemeClr val="tx1"/>
                </a:solidFill>
                <a:effectLst/>
                <a:latin typeface="Arial"/>
                <a:cs typeface="Arial"/>
              </a:rPr>
              <a:t>Compétences MITIC à l'école </a:t>
            </a:r>
            <a:r>
              <a:rPr lang="fr-CH" sz="1000" u="none" kern="1200" dirty="0" smtClean="0">
                <a:solidFill>
                  <a:schemeClr val="tx1"/>
                </a:solidFill>
                <a:effectLst/>
                <a:latin typeface="Arial"/>
                <a:cs typeface="Arial"/>
              </a:rPr>
              <a:t>:</a:t>
            </a:r>
            <a:r>
              <a:rPr lang="fr-CH" sz="1000" u="none" kern="1200" baseline="0" dirty="0" smtClean="0">
                <a:solidFill>
                  <a:schemeClr val="tx1"/>
                </a:solidFill>
                <a:effectLst/>
                <a:latin typeface="Arial"/>
                <a:cs typeface="Arial"/>
              </a:rPr>
              <a:t> https://www.newsd.admin.ch/newsd/message/attachments/36262.pdf</a:t>
            </a:r>
            <a:r>
              <a:rPr lang="fr-CH" sz="1000" kern="1200" dirty="0" smtClean="0">
                <a:solidFill>
                  <a:schemeClr val="tx1"/>
                </a:solidFill>
                <a:effectLst/>
                <a:latin typeface="Arial"/>
                <a:cs typeface="Arial"/>
              </a:rPr>
              <a:t> </a:t>
            </a:r>
          </a:p>
          <a:p>
            <a:pPr marL="0" indent="0">
              <a:buFont typeface="Arial" panose="020B0604020202020204" pitchFamily="34" charset="0"/>
              <a:buNone/>
            </a:pPr>
            <a:r>
              <a:rPr lang="fr-CH" sz="1000" kern="1200" baseline="0" dirty="0" smtClean="0">
                <a:solidFill>
                  <a:schemeClr val="tx1"/>
                </a:solidFill>
                <a:effectLst/>
                <a:latin typeface="Arial"/>
                <a:cs typeface="Arial"/>
              </a:rPr>
              <a:t> </a:t>
            </a:r>
            <a:r>
              <a:rPr lang="fr-CH" sz="1000" kern="1200" dirty="0" smtClean="0">
                <a:solidFill>
                  <a:schemeClr val="tx1"/>
                </a:solidFill>
                <a:effectLst/>
                <a:latin typeface="Arial"/>
                <a:cs typeface="Arial"/>
              </a:rPr>
              <a:t> </a:t>
            </a:r>
          </a:p>
          <a:p>
            <a:r>
              <a:rPr lang="fr-CH" sz="1000" b="1" kern="1200" dirty="0" smtClean="0">
                <a:solidFill>
                  <a:schemeClr val="tx1"/>
                </a:solidFill>
                <a:effectLst/>
                <a:latin typeface="Arial"/>
                <a:cs typeface="Arial"/>
              </a:rPr>
              <a:t>Documentation et ressources pour les jeunes </a:t>
            </a:r>
            <a:endParaRPr lang="fr-CH" sz="1000" kern="1200" dirty="0" smtClean="0">
              <a:solidFill>
                <a:schemeClr val="tx1"/>
              </a:solidFill>
              <a:effectLst/>
              <a:latin typeface="Arial"/>
              <a:cs typeface="Arial"/>
            </a:endParaRPr>
          </a:p>
          <a:p>
            <a:pPr marL="171450" indent="-171450">
              <a:buFont typeface="Arial" panose="020B0604020202020204" pitchFamily="34" charset="0"/>
              <a:buChar char="•"/>
            </a:pPr>
            <a:r>
              <a:rPr lang="fr-CH" sz="1000" kern="1200" dirty="0" smtClean="0">
                <a:solidFill>
                  <a:schemeClr val="tx1"/>
                </a:solidFill>
                <a:effectLst/>
                <a:latin typeface="Arial"/>
                <a:cs typeface="Arial"/>
              </a:rPr>
              <a:t>Flyer Online «Surfer sur le net» : http://shop.addictionsuisse.ch/download/be33359fd0bb9a999149f4876fe1182330133dee.pdf</a:t>
            </a:r>
          </a:p>
          <a:p>
            <a:pPr marL="171450" indent="-171450">
              <a:buFont typeface="Arial" panose="020B0604020202020204" pitchFamily="34" charset="0"/>
              <a:buChar char="•"/>
            </a:pPr>
            <a:r>
              <a:rPr lang="fr-CH" sz="1000" kern="1200" dirty="0" smtClean="0">
                <a:solidFill>
                  <a:schemeClr val="tx1"/>
                </a:solidFill>
                <a:effectLst/>
                <a:latin typeface="Arial"/>
                <a:cs typeface="Arial"/>
              </a:rPr>
              <a:t>Informations sur le harcèlement sur internet (pour les jeunes) : http://www.pom.be.ch/pom/fr/index/direktion/ueber-die-direktion/publikationen.assetref/dam/documents/POM/Police/fr/Prevention/my-little-safebook-kinder-fr.pdf</a:t>
            </a:r>
          </a:p>
          <a:p>
            <a:pPr marL="0" indent="0">
              <a:buFont typeface="Arial" panose="020B0604020202020204" pitchFamily="34" charset="0"/>
              <a:buNone/>
            </a:pPr>
            <a:endParaRPr lang="fr-CH" sz="1000" kern="1200" dirty="0" smtClean="0">
              <a:solidFill>
                <a:schemeClr val="tx1"/>
              </a:solidFill>
              <a:effectLst/>
              <a:latin typeface="Arial"/>
              <a:cs typeface="Arial"/>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24</a:t>
            </a:fld>
            <a:endParaRPr lang="fr-CH"/>
          </a:p>
        </p:txBody>
      </p:sp>
    </p:spTree>
    <p:extLst>
      <p:ext uri="{BB962C8B-B14F-4D97-AF65-F5344CB8AC3E}">
        <p14:creationId xmlns:p14="http://schemas.microsoft.com/office/powerpoint/2010/main" val="869217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25461">
              <a:defRPr/>
            </a:pPr>
            <a:r>
              <a:rPr lang="fr-CH" sz="1000" b="0" dirty="0" smtClean="0">
                <a:latin typeface="Arial"/>
                <a:cs typeface="Arial"/>
              </a:rPr>
              <a:t>Ressources supplémentaires : </a:t>
            </a:r>
          </a:p>
          <a:p>
            <a:pPr defTabSz="825461">
              <a:defRPr/>
            </a:pPr>
            <a:r>
              <a:rPr lang="fr-CH" sz="1000" b="1" dirty="0" smtClean="0">
                <a:latin typeface="Arial"/>
                <a:cs typeface="Arial"/>
              </a:rPr>
              <a:t>Documents </a:t>
            </a:r>
            <a:r>
              <a:rPr lang="fr-CH" sz="1000" b="1" dirty="0">
                <a:latin typeface="Arial"/>
                <a:cs typeface="Arial"/>
              </a:rPr>
              <a:t>pour les parents</a:t>
            </a:r>
          </a:p>
          <a:p>
            <a:pPr defTabSz="825461">
              <a:defRPr/>
            </a:pPr>
            <a:endParaRPr lang="fr-CH" sz="1000" dirty="0">
              <a:latin typeface="Arial"/>
              <a:cs typeface="Arial"/>
            </a:endParaRPr>
          </a:p>
          <a:p>
            <a:pPr defTabSz="825461">
              <a:defRPr/>
            </a:pPr>
            <a:r>
              <a:rPr lang="fr-CH" sz="1000" dirty="0">
                <a:latin typeface="Arial"/>
                <a:cs typeface="Arial"/>
              </a:rPr>
              <a:t>Plateforme Jeunes et Médias : http://www.jeunesetmedias.ch/fr/accueil/proteger-les-enfants-signifie-aussi-les-encadrer-dans-le-monde-numerique.html</a:t>
            </a:r>
          </a:p>
          <a:p>
            <a:pPr defTabSz="825461">
              <a:defRPr/>
            </a:pPr>
            <a:r>
              <a:rPr lang="fr-CH" sz="1000" dirty="0">
                <a:latin typeface="Arial"/>
                <a:cs typeface="Arial"/>
              </a:rPr>
              <a:t>Lettre aux parents n° 8 « Les jeunes et </a:t>
            </a:r>
            <a:r>
              <a:rPr lang="fr-CH" sz="1000" noProof="1" smtClean="0">
                <a:latin typeface="Arial"/>
                <a:cs typeface="Arial"/>
              </a:rPr>
              <a:t>les écr@ns </a:t>
            </a:r>
            <a:r>
              <a:rPr lang="fr-CH" sz="1000" dirty="0" smtClean="0">
                <a:latin typeface="Arial"/>
                <a:cs typeface="Arial"/>
              </a:rPr>
              <a:t>»</a:t>
            </a:r>
            <a:r>
              <a:rPr lang="fr-CH" sz="1000" baseline="0" dirty="0" smtClean="0">
                <a:latin typeface="Arial"/>
                <a:cs typeface="Arial"/>
              </a:rPr>
              <a:t> : </a:t>
            </a:r>
            <a:r>
              <a:rPr lang="fr-CH" sz="1000" dirty="0" smtClean="0">
                <a:latin typeface="Arial"/>
                <a:cs typeface="Arial"/>
              </a:rPr>
              <a:t>http</a:t>
            </a:r>
            <a:r>
              <a:rPr lang="fr-CH" sz="1000" dirty="0">
                <a:latin typeface="Arial"/>
                <a:cs typeface="Arial"/>
              </a:rPr>
              <a:t>://shop.addictionsuisse.ch/download/8c751afa303bb173d2be809b69ed36c7c9d36065.pdf</a:t>
            </a:r>
          </a:p>
          <a:p>
            <a:pPr defTabSz="825461">
              <a:defRPr/>
            </a:pPr>
            <a:r>
              <a:rPr lang="fr-CH" sz="1000" dirty="0">
                <a:latin typeface="Arial"/>
                <a:cs typeface="Arial"/>
              </a:rPr>
              <a:t>Surfer, jouer, chatter – en parler avec les enfants et les adolescents : http://shop.addictionsuisse.ch/download/b4edf5f765e9d1edafeb7347f73335e90cf3ea38.pdf</a:t>
            </a:r>
          </a:p>
          <a:p>
            <a:pPr defTabSz="825461">
              <a:defRPr/>
            </a:pPr>
            <a:r>
              <a:rPr lang="fr-CH" sz="1000" dirty="0">
                <a:latin typeface="Arial"/>
                <a:cs typeface="Arial"/>
              </a:rPr>
              <a:t>Enter, guide internet pour les parents, Swisscom : https://www.swisscom.ch/content/dam/swisscom/de/sai-new/enter/hier-und-jetzt/enter-Hier-und-jetzt-9-2015-fr.pdf</a:t>
            </a:r>
          </a:p>
          <a:p>
            <a:pPr defTabSz="825461">
              <a:defRPr/>
            </a:pPr>
            <a:r>
              <a:rPr lang="fr-CH" sz="1000" dirty="0">
                <a:latin typeface="Arial"/>
                <a:cs typeface="Arial"/>
              </a:rPr>
              <a:t>Formation des parents : http://www.formation-des-parents.ch/index_francais.html</a:t>
            </a:r>
          </a:p>
          <a:p>
            <a:pPr defTabSz="825461">
              <a:defRPr/>
            </a:pPr>
            <a:r>
              <a:rPr lang="fr-CH" sz="1000" dirty="0">
                <a:latin typeface="Arial"/>
                <a:cs typeface="Arial"/>
              </a:rPr>
              <a:t>Informations sur le harcèlement sur internet (pour les </a:t>
            </a:r>
            <a:r>
              <a:rPr lang="fr-CH" sz="1000" dirty="0" smtClean="0">
                <a:latin typeface="Arial"/>
                <a:cs typeface="Arial"/>
              </a:rPr>
              <a:t>parents et les tuteurs) </a:t>
            </a:r>
            <a:r>
              <a:rPr lang="fr-CH" sz="1000" dirty="0">
                <a:latin typeface="Arial"/>
                <a:cs typeface="Arial"/>
              </a:rPr>
              <a:t>: </a:t>
            </a:r>
          </a:p>
          <a:p>
            <a:pPr defTabSz="825461">
              <a:defRPr/>
            </a:pPr>
            <a:r>
              <a:rPr lang="fr-CH" sz="1000" dirty="0" smtClean="0">
                <a:latin typeface="Arial"/>
                <a:cs typeface="Arial"/>
              </a:rPr>
              <a:t>http</a:t>
            </a:r>
            <a:r>
              <a:rPr lang="fr-CH" sz="1000" dirty="0">
                <a:latin typeface="Arial"/>
                <a:cs typeface="Arial"/>
              </a:rPr>
              <a:t>://www.be.ch/portal/fr/veroeffentlichungen/publikationen.assetref/dam/documents/POM/Police/fr/Prevention/my-little-safebook-eltern-fr.pdf</a:t>
            </a:r>
          </a:p>
          <a:p>
            <a:pPr defTabSz="825461">
              <a:defRPr/>
            </a:pPr>
            <a:r>
              <a:rPr lang="fr-CH" sz="1000" dirty="0">
                <a:latin typeface="Arial"/>
                <a:cs typeface="Arial"/>
              </a:rPr>
              <a:t>Compétences médiatiques: Conseils pour utiliser les médias numériques en toute sécurité : http://www.jeunesetmedias.ch/fileadmin/user_upload/Brosch%C3%BCren_Flyer/Brosch%C3%BCre_Tipps_Medienkompetenz/</a:t>
            </a:r>
            <a:r>
              <a:rPr lang="fr-CH" sz="1000" dirty="0" smtClean="0">
                <a:latin typeface="Arial"/>
                <a:cs typeface="Arial"/>
              </a:rPr>
              <a:t>Brochure_Competences_mediatiques_4ed.pdf</a:t>
            </a:r>
          </a:p>
          <a:p>
            <a:pPr defTabSz="825461">
              <a:defRPr/>
            </a:pPr>
            <a:endParaRPr lang="fr-CH" sz="1000" dirty="0">
              <a:latin typeface="Arial"/>
              <a:cs typeface="Arial"/>
            </a:endParaRPr>
          </a:p>
          <a:p>
            <a:pPr defTabSz="825461">
              <a:defRPr/>
            </a:pPr>
            <a:r>
              <a:rPr lang="fr-CH" sz="1000" b="1" dirty="0">
                <a:latin typeface="Arial"/>
                <a:cs typeface="Arial"/>
              </a:rPr>
              <a:t>Documentation et ressources pour les jeunes </a:t>
            </a:r>
            <a:endParaRPr lang="fr-CH" sz="1000" b="1" dirty="0" smtClean="0">
              <a:latin typeface="Arial"/>
              <a:cs typeface="Arial"/>
            </a:endParaRPr>
          </a:p>
          <a:p>
            <a:pPr defTabSz="825461">
              <a:defRPr/>
            </a:pPr>
            <a:r>
              <a:rPr lang="fr-CH" sz="1000" dirty="0">
                <a:latin typeface="Arial"/>
                <a:cs typeface="Arial"/>
              </a:rPr>
              <a:t>Informations sur le harcèlement sur internet (parents et tuteurs) http://www.jeunesetmedias.ch/fileadmin/user_upload/2_Chancen_und_Gefahren/</a:t>
            </a:r>
            <a:r>
              <a:rPr lang="fr-CH" sz="1000" dirty="0" smtClean="0">
                <a:latin typeface="Arial"/>
                <a:cs typeface="Arial"/>
              </a:rPr>
              <a:t>F_Safebook_Pour_les_parents.pdf</a:t>
            </a:r>
          </a:p>
          <a:p>
            <a:pPr defTabSz="825461">
              <a:defRPr/>
            </a:pPr>
            <a:r>
              <a:rPr lang="fr-CH" sz="1000" dirty="0">
                <a:latin typeface="Arial"/>
                <a:cs typeface="Arial"/>
              </a:rPr>
              <a:t>Information sur le harcèlement sur internet (pour les adolescent-e-s) :</a:t>
            </a:r>
          </a:p>
          <a:p>
            <a:pPr defTabSz="825461">
              <a:defRPr/>
            </a:pPr>
            <a:r>
              <a:rPr lang="fr-CH" sz="1000" dirty="0">
                <a:latin typeface="Arial"/>
                <a:cs typeface="Arial"/>
              </a:rPr>
              <a:t>https://www.skppsc.ch/fr/wp-content/uploads/sites/5/2016/11/safebookjeunesfr.pdf</a:t>
            </a:r>
          </a:p>
          <a:p>
            <a:pPr defTabSz="825461">
              <a:defRPr/>
            </a:pPr>
            <a:endParaRPr lang="fr-CH" sz="1000" dirty="0">
              <a:latin typeface="Arial"/>
              <a:cs typeface="Arial"/>
            </a:endParaRPr>
          </a:p>
          <a:p>
            <a:pPr defTabSz="825461">
              <a:defRPr/>
            </a:pPr>
            <a:endParaRPr lang="fr-CH" sz="1000" dirty="0">
              <a:latin typeface="Arial"/>
              <a:cs typeface="Arial"/>
            </a:endParaRPr>
          </a:p>
          <a:p>
            <a:pPr defTabSz="825461">
              <a:defRPr/>
            </a:pPr>
            <a:endParaRPr lang="fr-CH" sz="1000" dirty="0">
              <a:latin typeface="Arial"/>
              <a:cs typeface="Arial"/>
            </a:endParaRPr>
          </a:p>
          <a:p>
            <a:pPr defTabSz="825461">
              <a:defRPr/>
            </a:pPr>
            <a:endParaRPr lang="fr-CH" sz="1000" dirty="0">
              <a:latin typeface="Arial"/>
              <a:cs typeface="Arial"/>
            </a:endParaRPr>
          </a:p>
          <a:p>
            <a:pPr defTabSz="825461">
              <a:defRPr/>
            </a:pPr>
            <a:endParaRPr lang="fr-CH" sz="1000" b="0" dirty="0">
              <a:latin typeface="Arial"/>
              <a:cs typeface="Arial"/>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25</a:t>
            </a:fld>
            <a:endParaRPr lang="fr-CH" dirty="0"/>
          </a:p>
        </p:txBody>
      </p:sp>
    </p:spTree>
    <p:extLst>
      <p:ext uri="{BB962C8B-B14F-4D97-AF65-F5344CB8AC3E}">
        <p14:creationId xmlns:p14="http://schemas.microsoft.com/office/powerpoint/2010/main" val="2215603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825461" rtl="0" eaLnBrk="1" fontAlgn="auto" latinLnBrk="0" hangingPunct="1">
              <a:lnSpc>
                <a:spcPct val="100000"/>
              </a:lnSpc>
              <a:spcBef>
                <a:spcPts val="0"/>
              </a:spcBef>
              <a:spcAft>
                <a:spcPts val="0"/>
              </a:spcAft>
              <a:buClrTx/>
              <a:buSzTx/>
              <a:buFontTx/>
              <a:buNone/>
              <a:tabLst/>
              <a:defRPr/>
            </a:pPr>
            <a:r>
              <a:rPr lang="fr-CH" sz="1000" kern="1200" dirty="0" smtClean="0">
                <a:solidFill>
                  <a:schemeClr val="tx1"/>
                </a:solidFill>
                <a:effectLst/>
                <a:latin typeface="Arial"/>
                <a:ea typeface="+mn-ea"/>
                <a:cs typeface="Arial"/>
              </a:rPr>
              <a:t>Focus Cyberaddiction : </a:t>
            </a:r>
            <a:r>
              <a:rPr lang="fr-CH" sz="1000" kern="1200" dirty="0" smtClean="0">
                <a:solidFill>
                  <a:schemeClr val="tx1"/>
                </a:solidFill>
                <a:effectLst/>
                <a:latin typeface="Arial"/>
                <a:ea typeface="+mn-ea"/>
                <a:cs typeface="Arial"/>
                <a:hlinkClick r:id="rId3"/>
              </a:rPr>
              <a:t>http://shop.addictionsuisse.ch/download/4b5747b78ec1d4db73e424b9c3d7ac4754e574a9.pdf</a:t>
            </a:r>
            <a:endParaRPr lang="fr-CH" sz="1000" kern="1200" dirty="0" smtClean="0">
              <a:solidFill>
                <a:schemeClr val="tx1"/>
              </a:solidFill>
              <a:effectLst/>
              <a:latin typeface="Arial"/>
              <a:ea typeface="+mn-ea"/>
              <a:cs typeface="Arial"/>
            </a:endParaRPr>
          </a:p>
          <a:p>
            <a:pPr marL="0" marR="0" indent="0" algn="l" defTabSz="825461" rtl="0" eaLnBrk="1" fontAlgn="auto" latinLnBrk="0" hangingPunct="1">
              <a:lnSpc>
                <a:spcPct val="100000"/>
              </a:lnSpc>
              <a:spcBef>
                <a:spcPts val="0"/>
              </a:spcBef>
              <a:spcAft>
                <a:spcPts val="0"/>
              </a:spcAft>
              <a:buClrTx/>
              <a:buSzTx/>
              <a:buFontTx/>
              <a:buNone/>
              <a:tabLst/>
              <a:defRPr/>
            </a:pPr>
            <a:endParaRPr lang="fr-CH" sz="1000" dirty="0">
              <a:latin typeface="Arial" panose="020B0604020202020204" pitchFamily="34" charset="0"/>
              <a:cs typeface="Arial" panose="020B0604020202020204" pitchFamily="34" charset="0"/>
            </a:endParaRPr>
          </a:p>
          <a:p>
            <a:pPr defTabSz="825461">
              <a:defRPr/>
            </a:pPr>
            <a:r>
              <a:rPr lang="fr-CH" sz="1000" dirty="0">
                <a:latin typeface="Arial" panose="020B0604020202020204" pitchFamily="34" charset="0"/>
                <a:cs typeface="Arial" panose="020B0604020202020204" pitchFamily="34" charset="0"/>
              </a:rPr>
              <a:t>Sur la spécificité de genre et la </a:t>
            </a:r>
            <a:r>
              <a:rPr lang="fr-CH" sz="1000" dirty="0" smtClean="0">
                <a:latin typeface="Arial" panose="020B0604020202020204" pitchFamily="34" charset="0"/>
                <a:cs typeface="Arial" panose="020B0604020202020204" pitchFamily="34" charset="0"/>
              </a:rPr>
              <a:t>prévention, voir </a:t>
            </a:r>
            <a:r>
              <a:rPr lang="fr-CH" sz="1000" dirty="0">
                <a:latin typeface="Arial" panose="020B0604020202020204" pitchFamily="34" charset="0"/>
                <a:cs typeface="Arial" panose="020B0604020202020204" pitchFamily="34" charset="0"/>
              </a:rPr>
              <a:t>également  </a:t>
            </a:r>
            <a:r>
              <a:rPr lang="fr-CH" sz="1000" dirty="0">
                <a:latin typeface="Arial" panose="020B0604020202020204" pitchFamily="34" charset="0"/>
                <a:cs typeface="Arial" panose="020B0604020202020204" pitchFamily="34" charset="0"/>
                <a:hlinkClick r:id="rId4"/>
              </a:rPr>
              <a:t>http://genre-et-prevention.ch</a:t>
            </a:r>
            <a:r>
              <a:rPr lang="fr-CH" sz="1000" dirty="0">
                <a:latin typeface="Arial" panose="020B0604020202020204" pitchFamily="34" charset="0"/>
                <a:cs typeface="Arial" panose="020B0604020202020204" pitchFamily="34" charset="0"/>
              </a:rPr>
              <a:t>   </a:t>
            </a:r>
          </a:p>
          <a:p>
            <a:pPr marL="0" marR="0" indent="0" algn="l" defTabSz="825461" rtl="0" eaLnBrk="1" fontAlgn="auto" latinLnBrk="0" hangingPunct="1">
              <a:lnSpc>
                <a:spcPct val="100000"/>
              </a:lnSpc>
              <a:spcBef>
                <a:spcPts val="0"/>
              </a:spcBef>
              <a:spcAft>
                <a:spcPts val="0"/>
              </a:spcAft>
              <a:buClrTx/>
              <a:buSzTx/>
              <a:buFontTx/>
              <a:buNone/>
              <a:tabLst/>
              <a:defRPr/>
            </a:pPr>
            <a:endParaRPr lang="fr-CH" sz="1000" kern="1200" dirty="0" smtClean="0">
              <a:solidFill>
                <a:schemeClr val="tx1"/>
              </a:solidFill>
              <a:effectLst/>
              <a:latin typeface="Arial"/>
              <a:ea typeface="+mn-ea"/>
              <a:cs typeface="Arial"/>
            </a:endParaRPr>
          </a:p>
          <a:p>
            <a:pPr defTabSz="825461">
              <a:defRPr/>
            </a:pPr>
            <a:endParaRPr lang="fr-CH" dirty="0" smtClean="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26</a:t>
            </a:fld>
            <a:endParaRPr lang="fr-CH"/>
          </a:p>
        </p:txBody>
      </p:sp>
    </p:spTree>
    <p:extLst>
      <p:ext uri="{BB962C8B-B14F-4D97-AF65-F5344CB8AC3E}">
        <p14:creationId xmlns:p14="http://schemas.microsoft.com/office/powerpoint/2010/main" val="300172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42925" y="4829274"/>
            <a:ext cx="5681980" cy="4605576"/>
          </a:xfrm>
        </p:spPr>
        <p:txBody>
          <a:bodyPr/>
          <a:lstStyle/>
          <a:p>
            <a:r>
              <a:rPr lang="fr-CH" sz="1000" b="1" dirty="0">
                <a:latin typeface="Arial"/>
                <a:cs typeface="Arial"/>
              </a:rPr>
              <a:t>Documents pour les parents</a:t>
            </a:r>
          </a:p>
          <a:p>
            <a:endParaRPr lang="fr-CH" sz="1000" dirty="0">
              <a:latin typeface="Arial"/>
              <a:cs typeface="Arial"/>
            </a:endParaRPr>
          </a:p>
          <a:p>
            <a:r>
              <a:rPr lang="fr-CH" sz="1000" dirty="0" smtClean="0">
                <a:latin typeface="Arial"/>
                <a:cs typeface="Arial"/>
              </a:rPr>
              <a:t>Information sur le harcèlement sur internet (pour les parents et les tuteurs)</a:t>
            </a:r>
            <a:r>
              <a:rPr lang="fr-CH" sz="1000" baseline="0" dirty="0" smtClean="0">
                <a:latin typeface="Arial"/>
                <a:cs typeface="Arial"/>
              </a:rPr>
              <a:t> </a:t>
            </a:r>
            <a:r>
              <a:rPr lang="fr-CH" sz="1000" dirty="0" smtClean="0">
                <a:latin typeface="Arial"/>
                <a:cs typeface="Arial"/>
              </a:rPr>
              <a:t>http</a:t>
            </a:r>
            <a:r>
              <a:rPr lang="fr-CH" sz="1000" dirty="0">
                <a:latin typeface="Arial"/>
                <a:cs typeface="Arial"/>
              </a:rPr>
              <a:t>://</a:t>
            </a:r>
            <a:r>
              <a:rPr lang="fr-CH" sz="1000" dirty="0" smtClean="0">
                <a:latin typeface="Arial"/>
                <a:cs typeface="Arial"/>
              </a:rPr>
              <a:t>www.jeunesetmedias.ch/fileadmin/user_upload/2_Chancen_und_Gefahren/F_Safebook_Pour_les_parents.pdf</a:t>
            </a:r>
          </a:p>
          <a:p>
            <a:pPr marL="171450" indent="-171450">
              <a:buFont typeface="Arial" panose="020B0604020202020204" pitchFamily="34" charset="0"/>
              <a:buChar char="•"/>
            </a:pPr>
            <a:endParaRPr lang="fr-CH" sz="1000" dirty="0" smtClean="0">
              <a:latin typeface="Arial"/>
              <a:cs typeface="Arial"/>
            </a:endParaRPr>
          </a:p>
          <a:p>
            <a:r>
              <a:rPr lang="fr-CH" sz="1000" dirty="0" smtClean="0">
                <a:latin typeface="Arial"/>
                <a:cs typeface="Arial"/>
              </a:rPr>
              <a:t>Plateforme </a:t>
            </a:r>
            <a:r>
              <a:rPr lang="fr-CH" sz="1000" dirty="0">
                <a:latin typeface="Arial"/>
                <a:cs typeface="Arial"/>
              </a:rPr>
              <a:t>Jeunes et Médias : http://www.jeunesetmedias.ch/fr/accueil/proteger-les-enfants-signifie-aussi-les-encadrer-dans-le-monde-numerique.html</a:t>
            </a:r>
          </a:p>
          <a:p>
            <a:r>
              <a:rPr lang="fr-CH" sz="1000" dirty="0">
                <a:latin typeface="Arial"/>
                <a:cs typeface="Arial"/>
              </a:rPr>
              <a:t>Lettre aux parents n° 8 « Les jeunes et les </a:t>
            </a:r>
            <a:r>
              <a:rPr lang="fr-CH" sz="1000" noProof="1" smtClean="0">
                <a:latin typeface="Arial"/>
                <a:cs typeface="Arial"/>
              </a:rPr>
              <a:t>écr@ns </a:t>
            </a:r>
            <a:r>
              <a:rPr lang="fr-CH" sz="1000" dirty="0" smtClean="0">
                <a:latin typeface="Arial"/>
                <a:cs typeface="Arial"/>
              </a:rPr>
              <a:t>» </a:t>
            </a:r>
            <a:r>
              <a:rPr lang="fr-CH" sz="1000" dirty="0">
                <a:latin typeface="Arial"/>
                <a:cs typeface="Arial"/>
              </a:rPr>
              <a:t>: http://shop.addictionsuisse.ch/download/8c751afa303bb173d2be809b69ed36c7c9d36065.pdf</a:t>
            </a:r>
          </a:p>
          <a:p>
            <a:r>
              <a:rPr lang="fr-CH" sz="1000" dirty="0">
                <a:latin typeface="Arial"/>
                <a:cs typeface="Arial"/>
              </a:rPr>
              <a:t>Surfer, jouer, chatter – en parler avec les enfants et les adolescents : http://shop.addictionsuisse.ch/download/b4edf5f765e9d1edafeb7347f73335e90cf3ea38.pdf</a:t>
            </a:r>
          </a:p>
          <a:p>
            <a:r>
              <a:rPr lang="fr-CH" sz="1000" dirty="0">
                <a:latin typeface="Arial"/>
                <a:cs typeface="Arial"/>
              </a:rPr>
              <a:t>Enter, guide internet pour les parents, Swisscom : https://www.swisscom.ch/content/dam/swisscom/de/sai-new/enter/hier-und-jetzt/enter-Hier-und-jetzt-9-2015-fr.pdf</a:t>
            </a:r>
          </a:p>
          <a:p>
            <a:r>
              <a:rPr lang="fr-CH" sz="1000" dirty="0">
                <a:latin typeface="Arial"/>
                <a:cs typeface="Arial"/>
              </a:rPr>
              <a:t>Formation des parents : http://</a:t>
            </a:r>
            <a:r>
              <a:rPr lang="fr-CH" sz="1000" dirty="0" smtClean="0">
                <a:latin typeface="Arial"/>
                <a:cs typeface="Arial"/>
              </a:rPr>
              <a:t>www.formation-des-parents.ch/index_francais.html</a:t>
            </a:r>
          </a:p>
          <a:p>
            <a:endParaRPr lang="fr-CH" sz="1000" dirty="0">
              <a:latin typeface="Arial"/>
              <a:cs typeface="Arial"/>
            </a:endParaRPr>
          </a:p>
          <a:p>
            <a:r>
              <a:rPr lang="fr-CH" sz="1000" dirty="0">
                <a:latin typeface="Arial"/>
                <a:cs typeface="Arial"/>
              </a:rPr>
              <a:t>Informations sur le harcèlement sur internet (pour les jeunes) :</a:t>
            </a:r>
          </a:p>
          <a:p>
            <a:r>
              <a:rPr lang="fr-CH" sz="1000" dirty="0">
                <a:latin typeface="Arial"/>
                <a:cs typeface="Arial"/>
              </a:rPr>
              <a:t>https://www.skppsc.ch/fr/wp-content/uploads/sites/5/2016/11/safebookjeunesfr.pdf</a:t>
            </a:r>
          </a:p>
          <a:p>
            <a:endParaRPr lang="fr-CH" sz="1000" dirty="0">
              <a:latin typeface="Arial"/>
              <a:cs typeface="Arial"/>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27</a:t>
            </a:fld>
            <a:endParaRPr lang="fr-CH"/>
          </a:p>
        </p:txBody>
      </p:sp>
    </p:spTree>
    <p:extLst>
      <p:ext uri="{BB962C8B-B14F-4D97-AF65-F5344CB8AC3E}">
        <p14:creationId xmlns:p14="http://schemas.microsoft.com/office/powerpoint/2010/main" val="4152333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sz="1000" dirty="0">
                <a:latin typeface="Arial"/>
                <a:cs typeface="Arial"/>
              </a:rPr>
              <a:t>Compétences médiatiques: Conseils pour utiliser les médias numériques en toute sécurité : </a:t>
            </a:r>
            <a:r>
              <a:rPr lang="fr-CH" sz="1000" u="sng" dirty="0">
                <a:latin typeface="Arial"/>
                <a:cs typeface="Arial"/>
                <a:hlinkClick r:id="rId3"/>
              </a:rPr>
              <a:t>http://www.jeunesetmedias.ch/fileadmin/user_upload/Brosch%C3%BCren_Flyer/Brosch%C3%BCre_Tipps_Medienkompetenz/Brochure_Competences_mediatiques_4ed.pdf</a:t>
            </a:r>
            <a:endParaRPr lang="fr-CH" sz="1000" dirty="0">
              <a:latin typeface="Arial"/>
              <a:cs typeface="Arial"/>
            </a:endParaRPr>
          </a:p>
          <a:p>
            <a:endParaRPr lang="fr-CH" dirty="0"/>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28</a:t>
            </a:fld>
            <a:endParaRPr lang="fr-CH"/>
          </a:p>
        </p:txBody>
      </p:sp>
    </p:spTree>
    <p:extLst>
      <p:ext uri="{BB962C8B-B14F-4D97-AF65-F5344CB8AC3E}">
        <p14:creationId xmlns:p14="http://schemas.microsoft.com/office/powerpoint/2010/main" val="66032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553">
              <a:defRPr/>
            </a:pPr>
            <a:r>
              <a:rPr lang="fr-CH" sz="1000" b="1" noProof="0" dirty="0" smtClean="0">
                <a:latin typeface="Arial"/>
                <a:cs typeface="Arial"/>
              </a:rPr>
              <a:t>Normes</a:t>
            </a:r>
            <a:r>
              <a:rPr lang="de-CH" sz="1000" b="1" dirty="0" smtClean="0">
                <a:latin typeface="Arial"/>
                <a:cs typeface="Arial"/>
              </a:rPr>
              <a:t> PEGI : </a:t>
            </a:r>
            <a:r>
              <a:rPr lang="fr-CH" sz="1000" dirty="0">
                <a:latin typeface="Arial"/>
                <a:cs typeface="Arial"/>
              </a:rPr>
              <a:t>Informations sur les normes</a:t>
            </a:r>
            <a:r>
              <a:rPr lang="fr-CH" sz="1000" b="1" dirty="0">
                <a:latin typeface="Arial"/>
                <a:cs typeface="Arial"/>
              </a:rPr>
              <a:t> </a:t>
            </a:r>
            <a:r>
              <a:rPr lang="fr-CH" sz="1000" dirty="0">
                <a:latin typeface="Arial"/>
                <a:cs typeface="Arial"/>
              </a:rPr>
              <a:t>PEGI (Pan European Game Information) -  l’obligation de faire apparaître sur l’emballage l’âge minimum des utilisateurs/trices ainsi que le type de </a:t>
            </a:r>
            <a:r>
              <a:rPr lang="fr-CH" sz="1000" dirty="0" smtClean="0">
                <a:latin typeface="Arial"/>
                <a:cs typeface="Arial"/>
              </a:rPr>
              <a:t>contenu </a:t>
            </a:r>
            <a:r>
              <a:rPr lang="fr-CH" sz="1000" dirty="0">
                <a:latin typeface="Arial"/>
                <a:cs typeface="Arial"/>
              </a:rPr>
              <a:t>: </a:t>
            </a:r>
            <a:r>
              <a:rPr lang="fr-CH" sz="1000" u="sng" dirty="0" smtClean="0">
                <a:latin typeface="Arial"/>
                <a:cs typeface="Arial"/>
                <a:hlinkClick r:id="rId3"/>
              </a:rPr>
              <a:t>www.pegi.info</a:t>
            </a:r>
            <a:endParaRPr lang="de-CH" sz="1000" b="1" dirty="0">
              <a:latin typeface="Arial"/>
              <a:cs typeface="Arial"/>
            </a:endParaRPr>
          </a:p>
          <a:p>
            <a:pPr defTabSz="990553">
              <a:defRPr/>
            </a:pPr>
            <a:endParaRPr lang="de-CH" sz="1000" b="1" dirty="0" smtClean="0">
              <a:latin typeface="Arial"/>
              <a:cs typeface="Arial"/>
            </a:endParaRPr>
          </a:p>
          <a:p>
            <a:pPr defTabSz="990553">
              <a:defRPr/>
            </a:pPr>
            <a:r>
              <a:rPr lang="fr-CH" sz="1000" b="1" noProof="0" dirty="0" smtClean="0">
                <a:latin typeface="Arial"/>
                <a:cs typeface="Arial"/>
              </a:rPr>
              <a:t>Documentation pour parents</a:t>
            </a:r>
            <a:r>
              <a:rPr lang="de-CH" sz="1000" b="1" dirty="0" smtClean="0">
                <a:latin typeface="Arial"/>
                <a:cs typeface="Arial"/>
              </a:rPr>
              <a:t>:</a:t>
            </a:r>
          </a:p>
          <a:p>
            <a:pPr marL="171450" indent="-171450">
              <a:buFont typeface="Arial" panose="020B0604020202020204" pitchFamily="34" charset="0"/>
              <a:buChar char="•"/>
            </a:pPr>
            <a:r>
              <a:rPr lang="fr-CH" sz="1000" kern="1200" dirty="0" smtClean="0">
                <a:solidFill>
                  <a:schemeClr val="tx1"/>
                </a:solidFill>
                <a:effectLst/>
                <a:latin typeface="Arial"/>
                <a:cs typeface="Arial"/>
              </a:rPr>
              <a:t>Lettre aux parents n° 8 « Les jeunes et les </a:t>
            </a:r>
            <a:r>
              <a:rPr lang="fr-CH" sz="1000" kern="1200" noProof="1" smtClean="0">
                <a:solidFill>
                  <a:schemeClr val="tx1"/>
                </a:solidFill>
                <a:effectLst/>
                <a:latin typeface="Arial"/>
                <a:cs typeface="Arial"/>
              </a:rPr>
              <a:t>écr@ns »</a:t>
            </a:r>
            <a:r>
              <a:rPr lang="fr-CH" sz="1000" kern="1200" dirty="0" smtClean="0">
                <a:solidFill>
                  <a:schemeClr val="tx1"/>
                </a:solidFill>
                <a:effectLst/>
                <a:latin typeface="Arial"/>
                <a:cs typeface="Arial"/>
              </a:rPr>
              <a:t> : http://shop.addictionsuisse.ch/download/8c751afa303bb173d2be809b69ed36c7c9d36065.pdf</a:t>
            </a:r>
          </a:p>
          <a:p>
            <a:pPr marL="171450" indent="-171450">
              <a:buFont typeface="Arial" panose="020B0604020202020204" pitchFamily="34" charset="0"/>
              <a:buChar char="•"/>
            </a:pPr>
            <a:r>
              <a:rPr lang="fr-CH" sz="1000" kern="1200" dirty="0" smtClean="0">
                <a:solidFill>
                  <a:schemeClr val="tx1"/>
                </a:solidFill>
                <a:effectLst/>
                <a:latin typeface="Arial"/>
                <a:cs typeface="Arial"/>
              </a:rPr>
              <a:t>Surfer, jouer, chatter – en parler avec les enfants et les adolescents : http://shop.addictionsuisse.ch/download/b4edf5f765e9d1edafeb7347f73335e90cf3ea38.pdf</a:t>
            </a:r>
          </a:p>
          <a:p>
            <a:pPr defTabSz="990553">
              <a:defRPr/>
            </a:pPr>
            <a:endParaRPr lang="de-CH" sz="1000" dirty="0" smtClean="0">
              <a:latin typeface="Arial"/>
              <a:cs typeface="Arial"/>
            </a:endParaRPr>
          </a:p>
          <a:p>
            <a:pPr defTabSz="990553">
              <a:defRPr/>
            </a:pPr>
            <a:r>
              <a:rPr lang="fr-CH" sz="1000" noProof="0" dirty="0" smtClean="0">
                <a:latin typeface="Arial"/>
                <a:cs typeface="Arial"/>
              </a:rPr>
              <a:t>Filtres parentaux</a:t>
            </a:r>
            <a:r>
              <a:rPr lang="de-CH" sz="1000" dirty="0" smtClean="0">
                <a:latin typeface="Arial"/>
                <a:cs typeface="Arial"/>
              </a:rPr>
              <a:t>:</a:t>
            </a:r>
            <a:r>
              <a:rPr lang="de-CH" sz="1000" baseline="0" dirty="0" smtClean="0">
                <a:latin typeface="Arial"/>
                <a:cs typeface="Arial"/>
              </a:rPr>
              <a:t> https://www.swisscom.ch/fr/clients-prives/aide/loesung/controle-parental-internet.html</a:t>
            </a:r>
            <a:endParaRPr lang="fr-CH" sz="1000" dirty="0" smtClean="0">
              <a:latin typeface="Arial"/>
              <a:cs typeface="Arial"/>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29</a:t>
            </a:fld>
            <a:endParaRPr lang="fr-CH"/>
          </a:p>
        </p:txBody>
      </p:sp>
    </p:spTree>
    <p:extLst>
      <p:ext uri="{BB962C8B-B14F-4D97-AF65-F5344CB8AC3E}">
        <p14:creationId xmlns:p14="http://schemas.microsoft.com/office/powerpoint/2010/main" val="4162611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90000"/>
              </a:lnSpc>
            </a:pPr>
            <a:r>
              <a:rPr lang="fr-FR" sz="1000" b="1" dirty="0" smtClean="0">
                <a:latin typeface="Arial" pitchFamily="34" charset="0"/>
                <a:cs typeface="Arial" panose="020B0604020202020204" pitchFamily="34" charset="0"/>
              </a:rPr>
              <a:t>Documentation</a:t>
            </a:r>
            <a:r>
              <a:rPr lang="fr-FR" sz="1000" b="1" baseline="0" dirty="0" smtClean="0">
                <a:latin typeface="Arial" pitchFamily="34" charset="0"/>
                <a:cs typeface="Arial" panose="020B0604020202020204" pitchFamily="34" charset="0"/>
              </a:rPr>
              <a:t> pour les enseignant-e-s</a:t>
            </a:r>
          </a:p>
          <a:p>
            <a:pPr defTabSz="990553">
              <a:lnSpc>
                <a:spcPct val="90000"/>
              </a:lnSpc>
              <a:defRPr/>
            </a:pPr>
            <a:r>
              <a:rPr lang="fr-CA" sz="1000" dirty="0">
                <a:latin typeface="Arial" panose="020B0604020202020204" pitchFamily="34" charset="0"/>
                <a:cs typeface="Arial" panose="020B0604020202020204" pitchFamily="34" charset="0"/>
              </a:rPr>
              <a:t>Les jeunes et le tabac, Cahier n° 2 « </a:t>
            </a:r>
            <a:r>
              <a:rPr lang="fr-FR" sz="1000" dirty="0">
                <a:latin typeface="Arial" panose="020B0604020202020204" pitchFamily="34" charset="0"/>
                <a:cs typeface="Arial" panose="020B0604020202020204" pitchFamily="34" charset="0"/>
              </a:rPr>
              <a:t>Fumer ou ne pas fumer ? Raisons et motifs » : http://shop.addictionsuisse.ch/download/39b9c7afe6eecb9920b5ac44073f22863bc32372.pdf</a:t>
            </a:r>
            <a:endParaRPr lang="fr-CH" sz="1000" dirty="0" smtClean="0">
              <a:latin typeface="Arial" panose="020B0604020202020204" pitchFamily="34" charset="0"/>
              <a:cs typeface="Arial" panose="020B0604020202020204" pitchFamily="34" charset="0"/>
            </a:endParaRPr>
          </a:p>
          <a:p>
            <a:pPr defTabSz="990553">
              <a:lnSpc>
                <a:spcPct val="90000"/>
              </a:lnSpc>
              <a:defRPr/>
            </a:pPr>
            <a:r>
              <a:rPr lang="fr-CH" sz="1000" dirty="0" smtClean="0">
                <a:latin typeface="Arial" panose="020B0604020202020204" pitchFamily="34" charset="0"/>
                <a:cs typeface="Arial" panose="020B0604020202020204" pitchFamily="34" charset="0"/>
              </a:rPr>
              <a:t>Focus</a:t>
            </a:r>
            <a:r>
              <a:rPr lang="fr-CH" sz="1000" baseline="0" dirty="0" smtClean="0">
                <a:latin typeface="Arial" panose="020B0604020202020204" pitchFamily="34" charset="0"/>
                <a:cs typeface="Arial" panose="020B0604020202020204" pitchFamily="34" charset="0"/>
              </a:rPr>
              <a:t> Tabac : </a:t>
            </a:r>
            <a:r>
              <a:rPr lang="fr-CH" sz="1000" dirty="0" smtClean="0">
                <a:latin typeface="Arial" panose="020B0604020202020204" pitchFamily="34" charset="0"/>
                <a:cs typeface="Arial" panose="020B0604020202020204" pitchFamily="34" charset="0"/>
              </a:rPr>
              <a:t>http://shop.addictionsuisse.ch/download/1f331fc5c7e7ff52c2a5d30d7bbb7a0c8955c1e4.pdf</a:t>
            </a:r>
          </a:p>
          <a:p>
            <a:pPr>
              <a:lnSpc>
                <a:spcPct val="90000"/>
              </a:lnSpc>
            </a:pPr>
            <a:r>
              <a:rPr lang="fr-FR" sz="1000" baseline="0" dirty="0" smtClean="0">
                <a:latin typeface="Arial" pitchFamily="34" charset="0"/>
                <a:cs typeface="Arial" panose="020B0604020202020204" pitchFamily="34" charset="0"/>
              </a:rPr>
              <a:t>Focus Cannabis: http://shop.addictionsuisse.ch/download/6f8c28259c792ecfba83ce6fc4a11264959a5d0c.pdf</a:t>
            </a:r>
          </a:p>
          <a:p>
            <a:pPr>
              <a:lnSpc>
                <a:spcPct val="90000"/>
              </a:lnSpc>
            </a:pPr>
            <a:endParaRPr lang="fr-FR" sz="1000" b="1" dirty="0" smtClean="0">
              <a:latin typeface="Arial" pitchFamily="34" charset="0"/>
              <a:cs typeface="Arial" panose="020B0604020202020204" pitchFamily="34" charset="0"/>
            </a:endParaRPr>
          </a:p>
          <a:p>
            <a:pPr>
              <a:lnSpc>
                <a:spcPct val="90000"/>
              </a:lnSpc>
            </a:pPr>
            <a:r>
              <a:rPr lang="fr-FR" sz="1000" b="1" dirty="0" smtClean="0">
                <a:latin typeface="Arial" pitchFamily="34" charset="0"/>
                <a:cs typeface="Arial" panose="020B0604020202020204" pitchFamily="34" charset="0"/>
              </a:rPr>
              <a:t>Documentation</a:t>
            </a:r>
            <a:r>
              <a:rPr lang="fr-FR" sz="1000" b="1" baseline="0" dirty="0" smtClean="0">
                <a:latin typeface="Arial" pitchFamily="34" charset="0"/>
                <a:cs typeface="Arial" panose="020B0604020202020204" pitchFamily="34" charset="0"/>
              </a:rPr>
              <a:t> pour les parents:</a:t>
            </a:r>
            <a:endParaRPr lang="fr-FR" sz="1000" b="1" dirty="0" smtClean="0">
              <a:latin typeface="Arial" pitchFamily="34" charset="0"/>
              <a:cs typeface="Arial" panose="020B0604020202020204" pitchFamily="34" charset="0"/>
            </a:endParaRPr>
          </a:p>
          <a:p>
            <a:pPr>
              <a:lnSpc>
                <a:spcPct val="90000"/>
              </a:lnSpc>
            </a:pPr>
            <a:r>
              <a:rPr lang="fr-FR" sz="1000" dirty="0" smtClean="0">
                <a:latin typeface="Arial" pitchFamily="34" charset="0"/>
                <a:cs typeface="Arial" panose="020B0604020202020204" pitchFamily="34" charset="0"/>
              </a:rPr>
              <a:t>Lettre aux parents n° 2</a:t>
            </a:r>
            <a:r>
              <a:rPr lang="fr-FR" sz="1000" baseline="0" dirty="0" smtClean="0">
                <a:latin typeface="Arial" pitchFamily="34" charset="0"/>
                <a:cs typeface="Arial" panose="020B0604020202020204" pitchFamily="34" charset="0"/>
              </a:rPr>
              <a:t> « T</a:t>
            </a:r>
            <a:r>
              <a:rPr lang="fr-FR" sz="1000" dirty="0" smtClean="0">
                <a:latin typeface="Arial" pitchFamily="34" charset="0"/>
                <a:cs typeface="Arial" panose="020B0604020202020204" pitchFamily="34" charset="0"/>
              </a:rPr>
              <a:t>ous</a:t>
            </a:r>
            <a:r>
              <a:rPr lang="fr-FR" sz="1000" baseline="0" dirty="0" smtClean="0">
                <a:latin typeface="Arial" pitchFamily="34" charset="0"/>
                <a:cs typeface="Arial" panose="020B0604020202020204" pitchFamily="34" charset="0"/>
              </a:rPr>
              <a:t> les autres</a:t>
            </a:r>
            <a:r>
              <a:rPr lang="fr-FR" sz="1000" dirty="0" smtClean="0">
                <a:latin typeface="Arial" pitchFamily="34" charset="0"/>
                <a:cs typeface="Arial" panose="020B0604020202020204" pitchFamily="34" charset="0"/>
              </a:rPr>
              <a:t> le font » : http://shop.addictionsuisse.ch/download/535652a4d519ba615c4ac57df1a18a80f4f23b7d.pdf</a:t>
            </a:r>
            <a:endParaRPr lang="fr-CH" sz="10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3</a:t>
            </a:fld>
            <a:endParaRPr lang="fr-CH" dirty="0"/>
          </a:p>
        </p:txBody>
      </p:sp>
    </p:spTree>
    <p:extLst>
      <p:ext uri="{BB962C8B-B14F-4D97-AF65-F5344CB8AC3E}">
        <p14:creationId xmlns:p14="http://schemas.microsoft.com/office/powerpoint/2010/main" val="2469970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30</a:t>
            </a:fld>
            <a:endParaRPr lang="fr-CH"/>
          </a:p>
        </p:txBody>
      </p:sp>
    </p:spTree>
    <p:extLst>
      <p:ext uri="{BB962C8B-B14F-4D97-AF65-F5344CB8AC3E}">
        <p14:creationId xmlns:p14="http://schemas.microsoft.com/office/powerpoint/2010/main" val="3680233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31</a:t>
            </a:fld>
            <a:endParaRPr lang="fr-CH"/>
          </a:p>
        </p:txBody>
      </p:sp>
    </p:spTree>
    <p:extLst>
      <p:ext uri="{BB962C8B-B14F-4D97-AF65-F5344CB8AC3E}">
        <p14:creationId xmlns:p14="http://schemas.microsoft.com/office/powerpoint/2010/main" val="3772623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10248" y="4861440"/>
            <a:ext cx="5721309" cy="5080401"/>
          </a:xfrm>
        </p:spPr>
        <p:txBody>
          <a:bodyPr/>
          <a:lstStyle/>
          <a:p>
            <a:r>
              <a:rPr lang="fr-CH" sz="1000" b="1" dirty="0" smtClean="0">
                <a:latin typeface="Arial" panose="020B0604020202020204" pitchFamily="34" charset="0"/>
                <a:cs typeface="Arial" panose="020B0604020202020204" pitchFamily="34" charset="0"/>
              </a:rPr>
              <a:t>Documentation</a:t>
            </a:r>
            <a:r>
              <a:rPr lang="fr-CH" sz="1000" b="1" baseline="0" dirty="0" smtClean="0">
                <a:latin typeface="Arial" panose="020B0604020202020204" pitchFamily="34" charset="0"/>
                <a:cs typeface="Arial" panose="020B0604020202020204" pitchFamily="34" charset="0"/>
              </a:rPr>
              <a:t> </a:t>
            </a:r>
            <a:r>
              <a:rPr lang="fr-CH" sz="1000" b="1" dirty="0" smtClean="0">
                <a:latin typeface="Arial" panose="020B0604020202020204" pitchFamily="34" charset="0"/>
                <a:cs typeface="Arial" panose="020B0604020202020204" pitchFamily="34" charset="0"/>
              </a:rPr>
              <a:t>pour les enseignant-e-s</a:t>
            </a:r>
          </a:p>
          <a:p>
            <a:pPr defTabSz="990553">
              <a:defRPr/>
            </a:pPr>
            <a:r>
              <a:rPr lang="fr-CH" sz="1000" b="0" dirty="0" smtClean="0">
                <a:latin typeface="Arial" panose="020B0604020202020204" pitchFamily="34" charset="0"/>
                <a:cs typeface="Arial" panose="020B0604020202020204" pitchFamily="34" charset="0"/>
              </a:rPr>
              <a:t>Les jeunes qui peuvent parler</a:t>
            </a:r>
            <a:r>
              <a:rPr lang="fr-CH" sz="1000" b="0" baseline="0" dirty="0" smtClean="0">
                <a:latin typeface="Arial" panose="020B0604020202020204" pitchFamily="34" charset="0"/>
                <a:cs typeface="Arial" panose="020B0604020202020204" pitchFamily="34" charset="0"/>
              </a:rPr>
              <a:t> facilement de leurs préoccupations à leurs parents ont une consommation inférieure à ceux qui ont de la peine à le faire. </a:t>
            </a:r>
            <a:r>
              <a:rPr lang="fr-CH" sz="1000" b="0" dirty="0" smtClean="0">
                <a:latin typeface="Arial" panose="020B0604020202020204" pitchFamily="34" charset="0"/>
                <a:cs typeface="Arial" panose="020B0604020202020204" pitchFamily="34" charset="0"/>
              </a:rPr>
              <a:t>La consommation</a:t>
            </a:r>
            <a:r>
              <a:rPr lang="fr-CH" sz="1000" b="0" baseline="0" dirty="0" smtClean="0">
                <a:latin typeface="Arial" panose="020B0604020202020204" pitchFamily="34" charset="0"/>
                <a:cs typeface="Arial" panose="020B0604020202020204" pitchFamily="34" charset="0"/>
              </a:rPr>
              <a:t> d’alcool, de tabac et de cannabis des jeunes : données et éclairages, HBSC 2014</a:t>
            </a:r>
            <a:r>
              <a:rPr lang="fr-CH" sz="1000" baseline="0" dirty="0" smtClean="0">
                <a:latin typeface="Arial" panose="020B0604020202020204" pitchFamily="34" charset="0"/>
                <a:cs typeface="Arial" panose="020B0604020202020204" pitchFamily="34" charset="0"/>
              </a:rPr>
              <a:t>: http://shop.addictionsuisse.ch/download/5290509aed100d2ccc314e6e3781d99a61c47e64.pdf</a:t>
            </a:r>
          </a:p>
          <a:p>
            <a:pPr defTabSz="990553">
              <a:defRPr/>
            </a:pPr>
            <a:endParaRPr lang="fr-CH" sz="1000" b="1" dirty="0" smtClean="0">
              <a:latin typeface="Arial" panose="020B0604020202020204" pitchFamily="34" charset="0"/>
              <a:cs typeface="Arial" panose="020B0604020202020204" pitchFamily="34" charset="0"/>
            </a:endParaRPr>
          </a:p>
          <a:p>
            <a:r>
              <a:rPr lang="fr-CH" sz="1000" b="1" dirty="0" smtClean="0">
                <a:latin typeface="Arial" panose="020B0604020202020204" pitchFamily="34" charset="0"/>
                <a:cs typeface="Arial" panose="020B0604020202020204" pitchFamily="34" charset="0"/>
              </a:rPr>
              <a:t>Documentation pour les parents</a:t>
            </a:r>
          </a:p>
          <a:p>
            <a:r>
              <a:rPr lang="fr-CH" sz="1000" dirty="0" smtClean="0">
                <a:latin typeface="Arial" panose="020B0604020202020204" pitchFamily="34" charset="0"/>
                <a:cs typeface="Arial" panose="020B0604020202020204" pitchFamily="34" charset="0"/>
              </a:rPr>
              <a:t>Lettre aux parents n° 1 « Le rôle des parents</a:t>
            </a:r>
            <a:r>
              <a:rPr lang="fr-CH" sz="1000" baseline="0" dirty="0" smtClean="0">
                <a:latin typeface="Arial" panose="020B0604020202020204" pitchFamily="34" charset="0"/>
                <a:cs typeface="Arial" panose="020B0604020202020204" pitchFamily="34" charset="0"/>
              </a:rPr>
              <a:t> d’adolescents » : http://shop.addictionsuisse.ch/download/4dabd400a45651884d9ad69639ee59d5a9743fd7.pdf</a:t>
            </a:r>
          </a:p>
          <a:p>
            <a:r>
              <a:rPr lang="fr-CH" sz="1000" dirty="0" smtClean="0">
                <a:latin typeface="Arial" panose="020B0604020202020204" pitchFamily="34" charset="0"/>
                <a:cs typeface="Arial" panose="020B0604020202020204" pitchFamily="34" charset="0"/>
              </a:rPr>
              <a:t>Lettre aux parents n° 4 « Les sorties, les fêtes, les consommations » : http://shop.addictionsuisse.ch/download/71207c4601f4895920b5a510bc4b203be21a63f4.pdf</a:t>
            </a:r>
          </a:p>
          <a:p>
            <a:r>
              <a:rPr lang="fr-CH" sz="1000" dirty="0" smtClean="0">
                <a:latin typeface="Arial" panose="020B0604020202020204" pitchFamily="34" charset="0"/>
                <a:cs typeface="Arial" panose="020B0604020202020204" pitchFamily="34" charset="0"/>
              </a:rPr>
              <a:t>Lettre aux parents n° 5</a:t>
            </a:r>
            <a:r>
              <a:rPr lang="fr-CH" sz="1000" baseline="0" dirty="0" smtClean="0">
                <a:latin typeface="Arial" panose="020B0604020202020204" pitchFamily="34" charset="0"/>
                <a:cs typeface="Arial" panose="020B0604020202020204" pitchFamily="34" charset="0"/>
              </a:rPr>
              <a:t> « A</a:t>
            </a:r>
            <a:r>
              <a:rPr lang="fr-CH" sz="1000" dirty="0" smtClean="0">
                <a:latin typeface="Arial" panose="020B0604020202020204" pitchFamily="34" charset="0"/>
                <a:cs typeface="Arial" panose="020B0604020202020204" pitchFamily="34" charset="0"/>
              </a:rPr>
              <a:t>ccorder des libertés,</a:t>
            </a:r>
            <a:r>
              <a:rPr lang="fr-CH" sz="1000" baseline="0" dirty="0" smtClean="0">
                <a:latin typeface="Arial" panose="020B0604020202020204" pitchFamily="34" charset="0"/>
                <a:cs typeface="Arial" panose="020B0604020202020204" pitchFamily="34" charset="0"/>
              </a:rPr>
              <a:t> fixer des limites » : http://shop.addictionsuisse.ch/download/a63ffda514d9d0729cf277b646e67e542dd99521.pdf</a:t>
            </a:r>
          </a:p>
          <a:p>
            <a:r>
              <a:rPr lang="fr-CH" sz="1000" baseline="0" dirty="0" smtClean="0">
                <a:latin typeface="Arial" panose="020B0604020202020204" pitchFamily="34" charset="0"/>
                <a:cs typeface="Arial" panose="020B0604020202020204" pitchFamily="34" charset="0"/>
              </a:rPr>
              <a:t>Lettre aux parents </a:t>
            </a:r>
            <a:r>
              <a:rPr lang="fr-CH" sz="1000" dirty="0" smtClean="0">
                <a:latin typeface="Arial" panose="020B0604020202020204" pitchFamily="34" charset="0"/>
                <a:cs typeface="Arial" panose="020B0604020202020204" pitchFamily="34" charset="0"/>
              </a:rPr>
              <a:t>n° </a:t>
            </a:r>
            <a:r>
              <a:rPr lang="fr-CH" sz="1000" baseline="0" dirty="0" smtClean="0">
                <a:latin typeface="Arial" panose="020B0604020202020204" pitchFamily="34" charset="0"/>
                <a:cs typeface="Arial" panose="020B0604020202020204" pitchFamily="34" charset="0"/>
              </a:rPr>
              <a:t>6 « Prendre des risques : besoin ? Danger ? » : </a:t>
            </a:r>
            <a:r>
              <a:rPr lang="fr-CH" sz="1000" dirty="0" smtClean="0">
                <a:latin typeface="Arial" panose="020B0604020202020204" pitchFamily="34" charset="0"/>
                <a:cs typeface="Arial" panose="020B0604020202020204" pitchFamily="34" charset="0"/>
              </a:rPr>
              <a:t>http</a:t>
            </a:r>
            <a:r>
              <a:rPr lang="fr-CH" sz="1000" dirty="0">
                <a:latin typeface="Arial" panose="020B0604020202020204" pitchFamily="34" charset="0"/>
                <a:cs typeface="Arial" panose="020B0604020202020204" pitchFamily="34" charset="0"/>
              </a:rPr>
              <a:t>://shop.addictionsuisse.ch/download/936dad57fd7290039c1450d00d0a33a20be4fcd8.pdf</a:t>
            </a:r>
            <a:endParaRPr lang="fr-CH" sz="1000" baseline="0" dirty="0" smtClean="0">
              <a:latin typeface="Arial" panose="020B0604020202020204" pitchFamily="34" charset="0"/>
              <a:cs typeface="Arial" panose="020B0604020202020204" pitchFamily="34" charset="0"/>
            </a:endParaRPr>
          </a:p>
          <a:p>
            <a:pPr defTabSz="990553">
              <a:defRPr/>
            </a:pPr>
            <a:r>
              <a:rPr lang="fr-CH" sz="1000" b="0" dirty="0" smtClean="0">
                <a:latin typeface="Arial" panose="020B0604020202020204" pitchFamily="34" charset="0"/>
                <a:cs typeface="Arial" panose="020B0604020202020204" pitchFamily="34" charset="0"/>
              </a:rPr>
              <a:t>Les jeunes qui peuvent parler</a:t>
            </a:r>
            <a:r>
              <a:rPr lang="fr-CH" sz="1000" b="0" baseline="0" dirty="0" smtClean="0">
                <a:latin typeface="Arial" panose="020B0604020202020204" pitchFamily="34" charset="0"/>
                <a:cs typeface="Arial" panose="020B0604020202020204" pitchFamily="34" charset="0"/>
              </a:rPr>
              <a:t> facilement de leurs préoccupations à leurs parents ont une consommation inférieure à ceux qui ont de la peine à le faire. </a:t>
            </a:r>
            <a:r>
              <a:rPr lang="fr-CH" sz="1000" b="0" dirty="0" smtClean="0">
                <a:latin typeface="Arial" panose="020B0604020202020204" pitchFamily="34" charset="0"/>
                <a:cs typeface="Arial" panose="020B0604020202020204" pitchFamily="34" charset="0"/>
              </a:rPr>
              <a:t>La consommation</a:t>
            </a:r>
            <a:r>
              <a:rPr lang="fr-CH" sz="1000" b="0" baseline="0" dirty="0" smtClean="0">
                <a:latin typeface="Arial" panose="020B0604020202020204" pitchFamily="34" charset="0"/>
                <a:cs typeface="Arial" panose="020B0604020202020204" pitchFamily="34" charset="0"/>
              </a:rPr>
              <a:t> d’alcool, de tabac et de cannabis des jeunes : données et éclairages, HBSC 2014</a:t>
            </a:r>
            <a:r>
              <a:rPr lang="fr-CH" sz="1000" baseline="0" dirty="0" smtClean="0">
                <a:latin typeface="Arial" panose="020B0604020202020204" pitchFamily="34" charset="0"/>
                <a:cs typeface="Arial" panose="020B0604020202020204" pitchFamily="34" charset="0"/>
              </a:rPr>
              <a:t>: http://shop.addictionsuisse.ch/download/5290509aed100d2ccc314e6e3781d99a61c47e64.pdf</a:t>
            </a:r>
          </a:p>
          <a:p>
            <a:pPr defTabSz="990553">
              <a:defRPr/>
            </a:pPr>
            <a:endParaRPr lang="fr-CH" sz="1000" dirty="0" smtClean="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32</a:t>
            </a:fld>
            <a:endParaRPr lang="fr-CH" dirty="0"/>
          </a:p>
        </p:txBody>
      </p:sp>
    </p:spTree>
    <p:extLst>
      <p:ext uri="{BB962C8B-B14F-4D97-AF65-F5344CB8AC3E}">
        <p14:creationId xmlns:p14="http://schemas.microsoft.com/office/powerpoint/2010/main" val="1473980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33</a:t>
            </a:fld>
            <a:endParaRPr lang="fr-CH"/>
          </a:p>
        </p:txBody>
      </p:sp>
    </p:spTree>
    <p:extLst>
      <p:ext uri="{BB962C8B-B14F-4D97-AF65-F5344CB8AC3E}">
        <p14:creationId xmlns:p14="http://schemas.microsoft.com/office/powerpoint/2010/main" val="2547367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sz="1000" b="1" dirty="0">
                <a:latin typeface="Arial" panose="020B0604020202020204" pitchFamily="34" charset="0"/>
                <a:cs typeface="Arial" panose="020B0604020202020204" pitchFamily="34" charset="0"/>
              </a:rPr>
              <a:t>Documentation pour les enseignant-e-s et parents</a:t>
            </a:r>
          </a:p>
          <a:p>
            <a:pPr defTabSz="990553">
              <a:defRPr/>
            </a:pPr>
            <a:r>
              <a:rPr lang="fr-CH" sz="1000" b="0" dirty="0" smtClean="0">
                <a:latin typeface="Arial" panose="020B0604020202020204" pitchFamily="34" charset="0"/>
                <a:cs typeface="Arial" panose="020B0604020202020204" pitchFamily="34" charset="0"/>
              </a:rPr>
              <a:t>Les jeunes qui peuvent parler</a:t>
            </a:r>
            <a:r>
              <a:rPr lang="fr-CH" sz="1000" b="0" baseline="0" dirty="0" smtClean="0">
                <a:latin typeface="Arial" panose="020B0604020202020204" pitchFamily="34" charset="0"/>
                <a:cs typeface="Arial" panose="020B0604020202020204" pitchFamily="34" charset="0"/>
              </a:rPr>
              <a:t> facilement de leurs préoccupations à leurs parents ont une consommation inférieure à ceux qui ont de la peine à le faire. </a:t>
            </a:r>
            <a:r>
              <a:rPr lang="fr-CH" sz="1000" b="0" dirty="0" smtClean="0">
                <a:latin typeface="Arial" panose="020B0604020202020204" pitchFamily="34" charset="0"/>
                <a:cs typeface="Arial" panose="020B0604020202020204" pitchFamily="34" charset="0"/>
              </a:rPr>
              <a:t>La consommation</a:t>
            </a:r>
            <a:r>
              <a:rPr lang="fr-CH" sz="1000" b="0" baseline="0" dirty="0" smtClean="0">
                <a:latin typeface="Arial" panose="020B0604020202020204" pitchFamily="34" charset="0"/>
                <a:cs typeface="Arial" panose="020B0604020202020204" pitchFamily="34" charset="0"/>
              </a:rPr>
              <a:t> d’alcool, de tabac et de cannabis des jeunes : données et éclairages, HBSC 2014</a:t>
            </a:r>
            <a:r>
              <a:rPr lang="fr-CH" sz="1000" baseline="0" dirty="0" smtClean="0">
                <a:latin typeface="Arial" panose="020B0604020202020204" pitchFamily="34" charset="0"/>
                <a:cs typeface="Arial" panose="020B0604020202020204" pitchFamily="34" charset="0"/>
              </a:rPr>
              <a:t>: http://shop.addictionsuisse.ch/download/5290509aed100d2ccc314e6e3781d99a61c47e64.pdf</a:t>
            </a:r>
          </a:p>
          <a:p>
            <a:endParaRPr lang="fr-CH" dirty="0" smtClean="0"/>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34</a:t>
            </a:fld>
            <a:endParaRPr lang="fr-CH"/>
          </a:p>
        </p:txBody>
      </p:sp>
    </p:spTree>
    <p:extLst>
      <p:ext uri="{BB962C8B-B14F-4D97-AF65-F5344CB8AC3E}">
        <p14:creationId xmlns:p14="http://schemas.microsoft.com/office/powerpoint/2010/main" val="1679090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42925" y="4861442"/>
            <a:ext cx="5681980" cy="4605576"/>
          </a:xfrm>
        </p:spPr>
        <p:txBody>
          <a:bodyPr/>
          <a:lstStyle/>
          <a:p>
            <a:r>
              <a:rPr lang="fr-CH" sz="1000" b="1" dirty="0">
                <a:latin typeface="Arial"/>
                <a:cs typeface="Arial"/>
              </a:rPr>
              <a:t>Documentation pour les enseignant-e-s et parents</a:t>
            </a:r>
          </a:p>
          <a:p>
            <a:pPr defTabSz="990553">
              <a:defRPr/>
            </a:pPr>
            <a:r>
              <a:rPr lang="fr-CH" sz="1000" b="0" dirty="0" smtClean="0">
                <a:latin typeface="Arial"/>
                <a:cs typeface="Arial"/>
              </a:rPr>
              <a:t>Les jeunes qui peuvent parler</a:t>
            </a:r>
            <a:r>
              <a:rPr lang="fr-CH" sz="1000" b="0" baseline="0" dirty="0" smtClean="0">
                <a:latin typeface="Arial"/>
                <a:cs typeface="Arial"/>
              </a:rPr>
              <a:t> facilement de leurs préoccupations à leurs parents ont une consommation inférieure à ceux qui ont de la peine à le faire. </a:t>
            </a:r>
            <a:r>
              <a:rPr lang="fr-CH" sz="1000" b="0" dirty="0" smtClean="0">
                <a:latin typeface="Arial"/>
                <a:cs typeface="Arial"/>
              </a:rPr>
              <a:t>La consommation</a:t>
            </a:r>
            <a:r>
              <a:rPr lang="fr-CH" sz="1000" b="0" baseline="0" dirty="0" smtClean="0">
                <a:latin typeface="Arial"/>
                <a:cs typeface="Arial"/>
              </a:rPr>
              <a:t> d’alcool, de tabac et de cannabis des jeunes : données et éclairages, HBSC 2014</a:t>
            </a:r>
            <a:r>
              <a:rPr lang="fr-CH" sz="1000" baseline="0" dirty="0" smtClean="0">
                <a:latin typeface="Arial"/>
                <a:cs typeface="Arial"/>
              </a:rPr>
              <a:t>: http://shop.addictionsuisse.ch/download/5290509aed100d2ccc314e6e3781d99a61c47e64.pdf</a:t>
            </a:r>
          </a:p>
          <a:p>
            <a:endParaRPr lang="fr-CH" sz="1000" dirty="0" smtClean="0">
              <a:latin typeface="Arial"/>
              <a:cs typeface="Arial"/>
            </a:endParaRPr>
          </a:p>
          <a:p>
            <a:pPr defTabSz="990553">
              <a:defRPr/>
            </a:pPr>
            <a:endParaRPr lang="fr-CH" sz="1000" baseline="0" dirty="0" smtClean="0">
              <a:latin typeface="Arial"/>
              <a:cs typeface="Arial"/>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35</a:t>
            </a:fld>
            <a:endParaRPr lang="fr-CH"/>
          </a:p>
        </p:txBody>
      </p:sp>
    </p:spTree>
    <p:extLst>
      <p:ext uri="{BB962C8B-B14F-4D97-AF65-F5344CB8AC3E}">
        <p14:creationId xmlns:p14="http://schemas.microsoft.com/office/powerpoint/2010/main" val="3216628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sz="1000" b="1" dirty="0">
                <a:latin typeface="Arial" panose="020B0604020202020204" pitchFamily="34" charset="0"/>
                <a:cs typeface="Arial" panose="020B0604020202020204" pitchFamily="34" charset="0"/>
              </a:rPr>
              <a:t>Documentation pour les parents</a:t>
            </a:r>
          </a:p>
          <a:p>
            <a:r>
              <a:rPr lang="fr-CH" sz="1000" dirty="0">
                <a:latin typeface="Arial" panose="020B0604020202020204" pitchFamily="34" charset="0"/>
                <a:cs typeface="Arial" panose="020B0604020202020204" pitchFamily="34" charset="0"/>
              </a:rPr>
              <a:t>Lettre aux parents n° 7 « Parler pour mieux s’entendre » : </a:t>
            </a:r>
            <a:r>
              <a:rPr lang="fr-CH" sz="1000" baseline="0" dirty="0" smtClean="0">
                <a:latin typeface="Arial" panose="020B0604020202020204" pitchFamily="34" charset="0"/>
                <a:cs typeface="Arial" panose="020B0604020202020204" pitchFamily="34" charset="0"/>
              </a:rPr>
              <a:t>http://shop.addictionsuisse.ch/download/02521a66fdb2414560241aab28d6061465b82f9e.pdf</a:t>
            </a:r>
          </a:p>
          <a:p>
            <a:endParaRPr lang="fr-CH" dirty="0"/>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36</a:t>
            </a:fld>
            <a:endParaRPr lang="fr-CH"/>
          </a:p>
        </p:txBody>
      </p:sp>
    </p:spTree>
    <p:extLst>
      <p:ext uri="{BB962C8B-B14F-4D97-AF65-F5344CB8AC3E}">
        <p14:creationId xmlns:p14="http://schemas.microsoft.com/office/powerpoint/2010/main" val="1971773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37</a:t>
            </a:fld>
            <a:endParaRPr lang="fr-CH"/>
          </a:p>
        </p:txBody>
      </p:sp>
    </p:spTree>
    <p:extLst>
      <p:ext uri="{BB962C8B-B14F-4D97-AF65-F5344CB8AC3E}">
        <p14:creationId xmlns:p14="http://schemas.microsoft.com/office/powerpoint/2010/main" val="1516715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553">
              <a:defRPr/>
            </a:pPr>
            <a:r>
              <a:rPr lang="fr-CH" sz="1000" dirty="0">
                <a:latin typeface="Arial" panose="020B0604020202020204" pitchFamily="34" charset="0"/>
                <a:cs typeface="Arial" panose="020B0604020202020204" pitchFamily="34" charset="0"/>
              </a:rPr>
              <a:t>Les établissements  scolaires peuvent favoriser un climat propice à une meilleure santé.</a:t>
            </a:r>
          </a:p>
          <a:p>
            <a:endParaRPr lang="fr-CH"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38</a:t>
            </a:fld>
            <a:endParaRPr lang="fr-CH"/>
          </a:p>
        </p:txBody>
      </p:sp>
    </p:spTree>
    <p:extLst>
      <p:ext uri="{BB962C8B-B14F-4D97-AF65-F5344CB8AC3E}">
        <p14:creationId xmlns:p14="http://schemas.microsoft.com/office/powerpoint/2010/main" val="2218522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sz="1100" dirty="0" smtClean="0">
              <a:latin typeface="Arial" panose="020B0604020202020204" pitchFamily="34" charset="0"/>
              <a:cs typeface="Arial" panose="020B0604020202020204" pitchFamily="34" charset="0"/>
            </a:endParaRPr>
          </a:p>
          <a:p>
            <a:endParaRPr lang="fr-CH" sz="1100" dirty="0">
              <a:latin typeface="Arial" panose="020B0604020202020204" pitchFamily="34" charset="0"/>
              <a:cs typeface="Arial" panose="020B0604020202020204" pitchFamily="34" charset="0"/>
            </a:endParaRPr>
          </a:p>
          <a:p>
            <a:endParaRPr lang="fr-CH" sz="1100" dirty="0" smtClean="0">
              <a:latin typeface="Arial" panose="020B0604020202020204" pitchFamily="34" charset="0"/>
              <a:cs typeface="Arial" panose="020B0604020202020204" pitchFamily="34" charset="0"/>
            </a:endParaRPr>
          </a:p>
          <a:p>
            <a:endParaRPr lang="fr-CH" sz="1100" dirty="0">
              <a:latin typeface="Arial" panose="020B0604020202020204" pitchFamily="34" charset="0"/>
              <a:cs typeface="Arial" panose="020B0604020202020204" pitchFamily="34" charset="0"/>
            </a:endParaRPr>
          </a:p>
          <a:p>
            <a:endParaRPr lang="fr-CH" sz="1100" dirty="0" smtClean="0">
              <a:latin typeface="Arial" panose="020B0604020202020204" pitchFamily="34" charset="0"/>
              <a:cs typeface="Arial" panose="020B0604020202020204" pitchFamily="34" charset="0"/>
            </a:endParaRPr>
          </a:p>
          <a:p>
            <a:endParaRPr lang="fr-CH" sz="1100" dirty="0">
              <a:latin typeface="Arial" panose="020B0604020202020204" pitchFamily="34" charset="0"/>
              <a:cs typeface="Arial" panose="020B0604020202020204" pitchFamily="34" charset="0"/>
            </a:endParaRPr>
          </a:p>
          <a:p>
            <a:endParaRPr lang="fr-CH" sz="1100" dirty="0" smtClean="0">
              <a:latin typeface="Arial" panose="020B0604020202020204" pitchFamily="34" charset="0"/>
              <a:cs typeface="Arial" panose="020B0604020202020204" pitchFamily="34" charset="0"/>
            </a:endParaRPr>
          </a:p>
          <a:p>
            <a:endParaRPr lang="fr-CH" sz="1100" dirty="0">
              <a:latin typeface="Arial" panose="020B0604020202020204" pitchFamily="34" charset="0"/>
              <a:cs typeface="Arial" panose="020B0604020202020204" pitchFamily="34" charset="0"/>
            </a:endParaRPr>
          </a:p>
          <a:p>
            <a:endParaRPr lang="fr-CH" sz="1100" dirty="0" smtClean="0">
              <a:latin typeface="Arial" panose="020B0604020202020204" pitchFamily="34" charset="0"/>
              <a:cs typeface="Arial" panose="020B0604020202020204" pitchFamily="34" charset="0"/>
            </a:endParaRPr>
          </a:p>
          <a:p>
            <a:endParaRPr lang="fr-CH" sz="1100" dirty="0">
              <a:latin typeface="Arial" panose="020B0604020202020204" pitchFamily="34" charset="0"/>
              <a:cs typeface="Arial" panose="020B0604020202020204" pitchFamily="34" charset="0"/>
            </a:endParaRPr>
          </a:p>
          <a:p>
            <a:endParaRPr lang="fr-CH" sz="1100" dirty="0" smtClean="0">
              <a:latin typeface="Arial" panose="020B0604020202020204" pitchFamily="34" charset="0"/>
              <a:cs typeface="Arial" panose="020B0604020202020204" pitchFamily="34" charset="0"/>
            </a:endParaRPr>
          </a:p>
          <a:p>
            <a:endParaRPr lang="fr-CH" sz="1100" dirty="0">
              <a:latin typeface="Arial" panose="020B0604020202020204" pitchFamily="34" charset="0"/>
              <a:cs typeface="Arial" panose="020B0604020202020204" pitchFamily="34" charset="0"/>
            </a:endParaRPr>
          </a:p>
          <a:p>
            <a:endParaRPr lang="fr-CH" sz="1100" dirty="0" smtClean="0">
              <a:latin typeface="Arial" panose="020B0604020202020204" pitchFamily="34" charset="0"/>
              <a:cs typeface="Arial" panose="020B0604020202020204" pitchFamily="34" charset="0"/>
            </a:endParaRPr>
          </a:p>
          <a:p>
            <a:endParaRPr lang="fr-CH" sz="1100" dirty="0">
              <a:latin typeface="Arial" panose="020B0604020202020204" pitchFamily="34" charset="0"/>
              <a:cs typeface="Arial" panose="020B0604020202020204" pitchFamily="34" charset="0"/>
            </a:endParaRPr>
          </a:p>
          <a:p>
            <a:endParaRPr lang="fr-CH" sz="1100" dirty="0" smtClean="0">
              <a:latin typeface="Arial" panose="020B0604020202020204" pitchFamily="34" charset="0"/>
              <a:cs typeface="Arial" panose="020B0604020202020204" pitchFamily="34" charset="0"/>
            </a:endParaRPr>
          </a:p>
          <a:p>
            <a:endParaRPr lang="fr-CH" sz="1100" dirty="0">
              <a:latin typeface="Arial" panose="020B0604020202020204" pitchFamily="34" charset="0"/>
              <a:cs typeface="Arial" panose="020B0604020202020204" pitchFamily="34" charset="0"/>
            </a:endParaRPr>
          </a:p>
          <a:p>
            <a:endParaRPr lang="fr-CH" sz="1100" dirty="0" smtClean="0">
              <a:latin typeface="Arial" panose="020B0604020202020204" pitchFamily="34" charset="0"/>
              <a:cs typeface="Arial" panose="020B0604020202020204" pitchFamily="34" charset="0"/>
            </a:endParaRPr>
          </a:p>
          <a:p>
            <a:endParaRPr lang="fr-CH" sz="1100" dirty="0">
              <a:latin typeface="Arial" panose="020B0604020202020204" pitchFamily="34" charset="0"/>
              <a:cs typeface="Arial" panose="020B0604020202020204" pitchFamily="34" charset="0"/>
            </a:endParaRPr>
          </a:p>
          <a:p>
            <a:endParaRPr lang="fr-CH" sz="1100" dirty="0" smtClean="0">
              <a:latin typeface="Arial" panose="020B0604020202020204" pitchFamily="34" charset="0"/>
              <a:cs typeface="Arial" panose="020B0604020202020204" pitchFamily="34" charset="0"/>
            </a:endParaRPr>
          </a:p>
          <a:p>
            <a:endParaRPr lang="fr-CH" sz="1100" dirty="0">
              <a:latin typeface="Arial" panose="020B0604020202020204" pitchFamily="34" charset="0"/>
              <a:cs typeface="Arial" panose="020B0604020202020204" pitchFamily="34" charset="0"/>
            </a:endParaRPr>
          </a:p>
          <a:p>
            <a:endParaRPr lang="fr-CH" sz="1100" dirty="0" smtClean="0">
              <a:latin typeface="Arial" panose="020B0604020202020204" pitchFamily="34" charset="0"/>
              <a:cs typeface="Arial" panose="020B0604020202020204" pitchFamily="34" charset="0"/>
            </a:endParaRPr>
          </a:p>
          <a:p>
            <a:endParaRPr lang="fr-CH" sz="1100" dirty="0">
              <a:latin typeface="Arial" panose="020B0604020202020204" pitchFamily="34" charset="0"/>
              <a:cs typeface="Arial" panose="020B0604020202020204" pitchFamily="34" charset="0"/>
            </a:endParaRPr>
          </a:p>
          <a:p>
            <a:endParaRPr lang="fr-CH" sz="1100" dirty="0" smtClean="0">
              <a:latin typeface="Arial" panose="020B0604020202020204" pitchFamily="34" charset="0"/>
              <a:cs typeface="Arial" panose="020B0604020202020204" pitchFamily="34" charset="0"/>
            </a:endParaRPr>
          </a:p>
          <a:p>
            <a:endParaRPr lang="fr-CH" sz="1100" dirty="0">
              <a:latin typeface="Arial" panose="020B0604020202020204" pitchFamily="34" charset="0"/>
              <a:cs typeface="Arial" panose="020B0604020202020204" pitchFamily="34" charset="0"/>
            </a:endParaRPr>
          </a:p>
          <a:p>
            <a:endParaRPr lang="fr-CH" sz="1100" dirty="0" smtClean="0">
              <a:latin typeface="Arial" panose="020B0604020202020204" pitchFamily="34" charset="0"/>
              <a:cs typeface="Arial" panose="020B0604020202020204" pitchFamily="34" charset="0"/>
            </a:endParaRPr>
          </a:p>
          <a:p>
            <a:r>
              <a:rPr lang="fr-CH" sz="1100" dirty="0" smtClean="0">
                <a:latin typeface="Arial" panose="020B0604020202020204" pitchFamily="34" charset="0"/>
                <a:cs typeface="Arial" panose="020B0604020202020204" pitchFamily="34" charset="0"/>
              </a:rPr>
              <a:t>Présentation parents </a:t>
            </a:r>
            <a:r>
              <a:rPr lang="fr-CH" sz="2000" b="1" dirty="0" smtClean="0">
                <a:latin typeface="Arial" panose="020B0604020202020204" pitchFamily="34" charset="0"/>
                <a:cs typeface="Arial" panose="020B0604020202020204" pitchFamily="34" charset="0"/>
              </a:rPr>
              <a:t>. </a:t>
            </a:r>
            <a:r>
              <a:rPr lang="fr-CH" sz="1100" dirty="0" smtClean="0">
                <a:latin typeface="Arial" panose="020B0604020202020204" pitchFamily="34" charset="0"/>
                <a:cs typeface="Arial" panose="020B0604020202020204" pitchFamily="34" charset="0"/>
              </a:rPr>
              <a:t>Addiction Suisse </a:t>
            </a:r>
            <a:r>
              <a:rPr lang="fr-CH" sz="2000" b="1" dirty="0">
                <a:latin typeface="Arial" panose="020B0604020202020204" pitchFamily="34" charset="0"/>
                <a:cs typeface="Arial" panose="020B0604020202020204" pitchFamily="34" charset="0"/>
              </a:rPr>
              <a:t>.</a:t>
            </a:r>
            <a:r>
              <a:rPr lang="fr-CH" sz="2000" dirty="0" smtClean="0">
                <a:latin typeface="Arial" panose="020B0604020202020204" pitchFamily="34" charset="0"/>
                <a:cs typeface="Arial" panose="020B0604020202020204" pitchFamily="34" charset="0"/>
              </a:rPr>
              <a:t> </a:t>
            </a:r>
            <a:r>
              <a:rPr lang="fr-CH" sz="1100" dirty="0" smtClean="0">
                <a:latin typeface="Arial" panose="020B0604020202020204" pitchFamily="34" charset="0"/>
                <a:cs typeface="Arial" panose="020B0604020202020204" pitchFamily="34" charset="0"/>
              </a:rPr>
              <a:t> AT </a:t>
            </a:r>
            <a:r>
              <a:rPr lang="fr-CH" sz="2000" b="1" dirty="0" smtClean="0">
                <a:latin typeface="Arial" panose="020B0604020202020204" pitchFamily="34" charset="0"/>
                <a:cs typeface="Arial" panose="020B0604020202020204" pitchFamily="34" charset="0"/>
              </a:rPr>
              <a:t>. </a:t>
            </a:r>
            <a:r>
              <a:rPr lang="fr-CH" sz="1100" dirty="0" smtClean="0">
                <a:latin typeface="Arial" panose="020B0604020202020204" pitchFamily="34" charset="0"/>
                <a:cs typeface="Arial" panose="020B0604020202020204" pitchFamily="34" charset="0"/>
              </a:rPr>
              <a:t>2017</a:t>
            </a:r>
            <a:endParaRPr lang="fr-CH" sz="11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39</a:t>
            </a:fld>
            <a:endParaRPr lang="fr-CH" dirty="0"/>
          </a:p>
        </p:txBody>
      </p:sp>
    </p:spTree>
    <p:extLst>
      <p:ext uri="{BB962C8B-B14F-4D97-AF65-F5344CB8AC3E}">
        <p14:creationId xmlns:p14="http://schemas.microsoft.com/office/powerpoint/2010/main" val="348460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10248" y="4861441"/>
            <a:ext cx="5937333" cy="4576345"/>
          </a:xfrm>
        </p:spPr>
        <p:txBody>
          <a:bodyPr/>
          <a:lstStyle/>
          <a:p>
            <a:pPr>
              <a:lnSpc>
                <a:spcPct val="90000"/>
              </a:lnSpc>
            </a:pPr>
            <a:r>
              <a:rPr lang="fr-FR" sz="1000" b="1" dirty="0" smtClean="0">
                <a:latin typeface="Arial" pitchFamily="34" charset="0"/>
                <a:cs typeface="Arial" panose="020B0604020202020204" pitchFamily="34" charset="0"/>
              </a:rPr>
              <a:t>Documentation</a:t>
            </a:r>
            <a:r>
              <a:rPr lang="fr-FR" sz="1000" b="1" baseline="0" dirty="0" smtClean="0">
                <a:latin typeface="Arial" pitchFamily="34" charset="0"/>
                <a:cs typeface="Arial" panose="020B0604020202020204" pitchFamily="34" charset="0"/>
              </a:rPr>
              <a:t> pour les enseignant-e-s</a:t>
            </a:r>
          </a:p>
          <a:p>
            <a:pPr>
              <a:lnSpc>
                <a:spcPct val="90000"/>
              </a:lnSpc>
            </a:pPr>
            <a:r>
              <a:rPr lang="fr-FR" sz="1000" baseline="0" dirty="0" smtClean="0">
                <a:latin typeface="Arial" pitchFamily="34" charset="0"/>
                <a:cs typeface="Arial" panose="020B0604020202020204" pitchFamily="34" charset="0"/>
              </a:rPr>
              <a:t>Focus Alcool: http://shop.addictionsuisse.ch/download/a6a4dfec97839d4b8fc368bb58c9e2f2d7307276.pdf</a:t>
            </a:r>
          </a:p>
          <a:p>
            <a:pPr>
              <a:lnSpc>
                <a:spcPct val="90000"/>
              </a:lnSpc>
            </a:pPr>
            <a:r>
              <a:rPr lang="fr-FR" sz="1000" baseline="0" dirty="0" smtClean="0">
                <a:latin typeface="Arial" pitchFamily="34" charset="0"/>
                <a:cs typeface="Arial" panose="020B0604020202020204" pitchFamily="34" charset="0"/>
              </a:rPr>
              <a:t>Focus Cannabis: http://shop.addictionsuisse.ch/download/6f8c28259c792ecfba83ce6fc4a11264959a5d0c.pdf</a:t>
            </a:r>
          </a:p>
          <a:p>
            <a:pPr>
              <a:lnSpc>
                <a:spcPct val="90000"/>
              </a:lnSpc>
            </a:pPr>
            <a:r>
              <a:rPr lang="fr-CA" sz="1000" dirty="0">
                <a:latin typeface="Arial" panose="020B0604020202020204" pitchFamily="34" charset="0"/>
                <a:cs typeface="Arial" panose="020B0604020202020204" pitchFamily="34" charset="0"/>
              </a:rPr>
              <a:t>Les jeunes et le tabac, Cahier n° 2 « </a:t>
            </a:r>
            <a:r>
              <a:rPr lang="fr-FR" sz="1000" dirty="0">
                <a:latin typeface="Arial" panose="020B0604020202020204" pitchFamily="34" charset="0"/>
                <a:cs typeface="Arial" panose="020B0604020202020204" pitchFamily="34" charset="0"/>
              </a:rPr>
              <a:t>Fumer ou ne pas fumer ? Raisons et motifs » : http://shop.addictionsuisse.ch/download/7886a3ad16c025e3933797c80864cd07c8446796.pdf</a:t>
            </a:r>
          </a:p>
          <a:p>
            <a:endParaRPr lang="de-CH" sz="1000" baseline="0" dirty="0" smtClean="0">
              <a:latin typeface="Arial" panose="020B0604020202020204" pitchFamily="34" charset="0"/>
              <a:cs typeface="Arial" panose="020B0604020202020204" pitchFamily="34" charset="0"/>
            </a:endParaRPr>
          </a:p>
          <a:p>
            <a:pPr>
              <a:lnSpc>
                <a:spcPct val="90000"/>
              </a:lnSpc>
            </a:pPr>
            <a:r>
              <a:rPr lang="fr-FR" sz="1000" dirty="0">
                <a:latin typeface="Arial" panose="020B0604020202020204" pitchFamily="34" charset="0"/>
                <a:cs typeface="Arial" panose="020B0604020202020204" pitchFamily="34" charset="0"/>
              </a:rPr>
              <a:t>HBSC rapport de recherche N</a:t>
            </a:r>
            <a:r>
              <a:rPr lang="fr-CA" sz="1000" dirty="0">
                <a:latin typeface="Arial" panose="020B0604020202020204" pitchFamily="34" charset="0"/>
                <a:cs typeface="Arial" panose="020B0604020202020204" pitchFamily="34" charset="0"/>
              </a:rPr>
              <a:t>°75 : http://www.addictionsuisse.ch/fileadmin/user_upload/DocUpload/Resume-HBSC-2014.pdf</a:t>
            </a:r>
          </a:p>
          <a:p>
            <a:pPr>
              <a:lnSpc>
                <a:spcPct val="90000"/>
              </a:lnSpc>
            </a:pPr>
            <a:r>
              <a:rPr lang="fr-FR" sz="1000" dirty="0">
                <a:latin typeface="Arial" panose="020B0604020202020204" pitchFamily="34" charset="0"/>
                <a:cs typeface="Arial" panose="020B0604020202020204" pitchFamily="34" charset="0"/>
              </a:rPr>
              <a:t>Motifs de boire: http://www.addictionsuisse.ch/faits-et-chiffres/alcool/jeunes/motifs-de-boire/</a:t>
            </a:r>
            <a:endParaRPr lang="fr-CH" sz="1000" baseline="0" dirty="0" smtClean="0">
              <a:latin typeface="Arial" panose="020B0604020202020204" pitchFamily="34" charset="0"/>
              <a:cs typeface="Arial" panose="020B0604020202020204" pitchFamily="34" charset="0"/>
            </a:endParaRPr>
          </a:p>
          <a:p>
            <a:endParaRPr lang="fr-CH" sz="1000" baseline="0" dirty="0" smtClean="0">
              <a:latin typeface="Arial" panose="020B0604020202020204" pitchFamily="34" charset="0"/>
              <a:cs typeface="Arial" panose="020B0604020202020204" pitchFamily="34" charset="0"/>
            </a:endParaRPr>
          </a:p>
          <a:p>
            <a:r>
              <a:rPr lang="fr-CH" sz="1000" baseline="0" dirty="0" smtClean="0">
                <a:latin typeface="Arial" panose="020B0604020202020204" pitchFamily="34" charset="0"/>
                <a:cs typeface="Arial" panose="020B0604020202020204" pitchFamily="34" charset="0"/>
              </a:rPr>
              <a:t>Graphique, Raisons de boire invoquées par les écoliers de 15 ans (HBSC 2014) : http://www.addictionsuisse.ch/faits-et-chiffres/alcool/jeunes/motifs-de-boire/</a:t>
            </a:r>
          </a:p>
          <a:p>
            <a:endParaRPr lang="fr-CH" sz="1000" baseline="0" dirty="0" smtClean="0">
              <a:latin typeface="Arial" panose="020B0604020202020204" pitchFamily="34" charset="0"/>
              <a:cs typeface="Arial" panose="020B0604020202020204" pitchFamily="34" charset="0"/>
            </a:endParaRPr>
          </a:p>
          <a:p>
            <a:pPr>
              <a:lnSpc>
                <a:spcPct val="90000"/>
              </a:lnSpc>
            </a:pPr>
            <a:r>
              <a:rPr lang="fr-FR" sz="1000" b="1" dirty="0" smtClean="0">
                <a:latin typeface="Arial" pitchFamily="34" charset="0"/>
                <a:cs typeface="Arial" panose="020B0604020202020204" pitchFamily="34" charset="0"/>
              </a:rPr>
              <a:t>Documentation</a:t>
            </a:r>
            <a:r>
              <a:rPr lang="fr-FR" sz="1000" b="1" baseline="0" dirty="0" smtClean="0">
                <a:latin typeface="Arial" pitchFamily="34" charset="0"/>
                <a:cs typeface="Arial" panose="020B0604020202020204" pitchFamily="34" charset="0"/>
              </a:rPr>
              <a:t> pour les parents:</a:t>
            </a:r>
            <a:endParaRPr lang="fr-FR" sz="1000" b="1" dirty="0" smtClean="0">
              <a:latin typeface="Arial" pitchFamily="34" charset="0"/>
              <a:cs typeface="Arial" panose="020B0604020202020204" pitchFamily="34" charset="0"/>
            </a:endParaRPr>
          </a:p>
          <a:p>
            <a:pPr>
              <a:lnSpc>
                <a:spcPct val="90000"/>
              </a:lnSpc>
            </a:pPr>
            <a:r>
              <a:rPr lang="fr-FR" sz="1000" dirty="0" smtClean="0">
                <a:latin typeface="Arial" pitchFamily="34" charset="0"/>
                <a:cs typeface="Arial" panose="020B0604020202020204" pitchFamily="34" charset="0"/>
              </a:rPr>
              <a:t>Lettre aux parents n° 2</a:t>
            </a:r>
            <a:r>
              <a:rPr lang="fr-FR" sz="1000" baseline="0" dirty="0" smtClean="0">
                <a:latin typeface="Arial" pitchFamily="34" charset="0"/>
                <a:cs typeface="Arial" panose="020B0604020202020204" pitchFamily="34" charset="0"/>
              </a:rPr>
              <a:t> « </a:t>
            </a:r>
            <a:r>
              <a:rPr lang="fr-FR" sz="1000" dirty="0" smtClean="0">
                <a:latin typeface="Arial" pitchFamily="34" charset="0"/>
                <a:cs typeface="Arial" panose="020B0604020202020204" pitchFamily="34" charset="0"/>
              </a:rPr>
              <a:t>Tous</a:t>
            </a:r>
            <a:r>
              <a:rPr lang="fr-FR" sz="1000" baseline="0" dirty="0" smtClean="0">
                <a:latin typeface="Arial" pitchFamily="34" charset="0"/>
                <a:cs typeface="Arial" panose="020B0604020202020204" pitchFamily="34" charset="0"/>
              </a:rPr>
              <a:t> les autres</a:t>
            </a:r>
            <a:r>
              <a:rPr lang="fr-FR" sz="1000" dirty="0" smtClean="0">
                <a:latin typeface="Arial" pitchFamily="34" charset="0"/>
                <a:cs typeface="Arial" panose="020B0604020202020204" pitchFamily="34" charset="0"/>
              </a:rPr>
              <a:t> le font » : http://shop.addictionsuisse.ch/download/535652a4d519ba615c4ac57df1a18a80f4f23b7d.pdf</a:t>
            </a:r>
            <a:endParaRPr lang="fr-CH" sz="1000" dirty="0" smtClean="0">
              <a:latin typeface="Arial" panose="020B0604020202020204" pitchFamily="34" charset="0"/>
              <a:cs typeface="Arial" panose="020B0604020202020204" pitchFamily="34" charset="0"/>
            </a:endParaRPr>
          </a:p>
          <a:p>
            <a:pPr>
              <a:lnSpc>
                <a:spcPct val="90000"/>
              </a:lnSpc>
            </a:pPr>
            <a:endParaRPr lang="fr-FR" sz="1000" dirty="0" smtClean="0">
              <a:latin typeface="Arial" pitchFamily="34" charset="0"/>
              <a:cs typeface="Arial" panose="020B0604020202020204" pitchFamily="34" charset="0"/>
            </a:endParaRPr>
          </a:p>
          <a:p>
            <a:endParaRPr lang="fr-CH"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4</a:t>
            </a:fld>
            <a:endParaRPr lang="fr-CH" dirty="0"/>
          </a:p>
        </p:txBody>
      </p:sp>
    </p:spTree>
    <p:extLst>
      <p:ext uri="{BB962C8B-B14F-4D97-AF65-F5344CB8AC3E}">
        <p14:creationId xmlns:p14="http://schemas.microsoft.com/office/powerpoint/2010/main" val="90300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000" b="1" dirty="0">
                <a:latin typeface="Arial" panose="020B0604020202020204" pitchFamily="34" charset="0"/>
                <a:cs typeface="Arial" panose="020B0604020202020204" pitchFamily="34" charset="0"/>
              </a:rPr>
              <a:t>Documentation pour les enseignant-e-s</a:t>
            </a:r>
          </a:p>
          <a:p>
            <a:pPr defTabSz="990553">
              <a:defRPr/>
            </a:pPr>
            <a:r>
              <a:rPr lang="fr-CA" sz="1000" dirty="0">
                <a:latin typeface="Arial" panose="020B0604020202020204" pitchFamily="34" charset="0"/>
                <a:cs typeface="Arial" panose="020B0604020202020204" pitchFamily="34" charset="0"/>
              </a:rPr>
              <a:t>Les jeunes et le tabac, Cahier n° 2 « </a:t>
            </a:r>
            <a:r>
              <a:rPr lang="fr-FR" sz="1000" dirty="0">
                <a:latin typeface="Arial" panose="020B0604020202020204" pitchFamily="34" charset="0"/>
                <a:cs typeface="Arial" panose="020B0604020202020204" pitchFamily="34" charset="0"/>
              </a:rPr>
              <a:t>Fumer ou ne pas fumer ? Raisons et motifs »: http://shop.addictionsuisse.ch/fr/substances-et-comportements/50-cahier-tabac-n2-fumer-ou-ne-pas-fumer-raisons-et-motifs.html</a:t>
            </a:r>
          </a:p>
          <a:p>
            <a:r>
              <a:rPr lang="fr-CA" sz="1000" dirty="0">
                <a:latin typeface="Arial" panose="020B0604020202020204" pitchFamily="34" charset="0"/>
                <a:cs typeface="Arial" panose="020B0604020202020204" pitchFamily="34" charset="0"/>
              </a:rPr>
              <a:t>Les jeunes et l’</a:t>
            </a:r>
            <a:r>
              <a:rPr lang="fr-FR" sz="1000" dirty="0">
                <a:latin typeface="Arial" panose="020B0604020202020204" pitchFamily="34" charset="0"/>
                <a:cs typeface="Arial" panose="020B0604020202020204" pitchFamily="34" charset="0"/>
              </a:rPr>
              <a:t>alcool, Cahier n° 6 « Pourquoi consomme-t-on de l’alcool ? Raisons et motifs »: http://shop.addictionsuisse.ch/fr/substances-et-comportements/40-pourquoi-consomme-t-on-de-lalcool-raisons-et-motifs-cahier-n6.html</a:t>
            </a:r>
            <a:endParaRPr lang="fr-CH" sz="1000" dirty="0" smtClean="0">
              <a:latin typeface="Arial" panose="020B0604020202020204" pitchFamily="34" charset="0"/>
              <a:cs typeface="Arial" panose="020B0604020202020204" pitchFamily="34" charset="0"/>
            </a:endParaRPr>
          </a:p>
          <a:p>
            <a:endParaRPr lang="fr-CH" dirty="0"/>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5</a:t>
            </a:fld>
            <a:endParaRPr lang="fr-CH" dirty="0"/>
          </a:p>
        </p:txBody>
      </p:sp>
    </p:spTree>
    <p:extLst>
      <p:ext uri="{BB962C8B-B14F-4D97-AF65-F5344CB8AC3E}">
        <p14:creationId xmlns:p14="http://schemas.microsoft.com/office/powerpoint/2010/main" val="3265099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sz="1000" dirty="0" smtClean="0">
                <a:latin typeface="Arial"/>
                <a:cs typeface="Arial"/>
              </a:rPr>
              <a:t>Flyer Tabac :</a:t>
            </a:r>
          </a:p>
          <a:p>
            <a:r>
              <a:rPr lang="fr-CH" sz="1000" dirty="0">
                <a:latin typeface="Arial"/>
                <a:cs typeface="Arial"/>
              </a:rPr>
              <a:t>http://shop.addictionsuisse.ch/download/2e2b29303806934dc028e46e1a0dd3c1e712aa6d.pdf</a:t>
            </a: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6</a:t>
            </a:fld>
            <a:endParaRPr lang="fr-CH"/>
          </a:p>
        </p:txBody>
      </p:sp>
    </p:spTree>
    <p:extLst>
      <p:ext uri="{BB962C8B-B14F-4D97-AF65-F5344CB8AC3E}">
        <p14:creationId xmlns:p14="http://schemas.microsoft.com/office/powerpoint/2010/main" val="3954742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000" b="1" dirty="0">
                <a:latin typeface="Arial" panose="020B0604020202020204" pitchFamily="34" charset="0"/>
                <a:cs typeface="Arial" panose="020B0604020202020204" pitchFamily="34" charset="0"/>
              </a:rPr>
              <a:t>Documentation pour les enseignant-e-s</a:t>
            </a:r>
          </a:p>
          <a:p>
            <a:r>
              <a:rPr lang="fr-CA" sz="1000" dirty="0">
                <a:latin typeface="Arial" panose="020B0604020202020204" pitchFamily="34" charset="0"/>
                <a:cs typeface="Arial" panose="020B0604020202020204" pitchFamily="34" charset="0"/>
              </a:rPr>
              <a:t>Les jeunes et le tabac, Cahier n° 1 « </a:t>
            </a:r>
            <a:r>
              <a:rPr lang="fr-CH" sz="1000" baseline="0" dirty="0" smtClean="0">
                <a:latin typeface="Arial" panose="020B0604020202020204" pitchFamily="34" charset="0"/>
                <a:cs typeface="Arial" panose="020B0604020202020204" pitchFamily="34" charset="0"/>
              </a:rPr>
              <a:t>Fumer nuit à votre santé » : http://shop.addictionsuisse.ch/download/f9a0af748fe31749bdeeb190c3b47111e313d8ee.pdf</a:t>
            </a:r>
          </a:p>
          <a:p>
            <a:endParaRPr lang="de-CH" sz="1000" baseline="0" dirty="0" smtClean="0">
              <a:latin typeface="Arial" panose="020B0604020202020204" pitchFamily="34" charset="0"/>
              <a:cs typeface="Arial" panose="020B0604020202020204" pitchFamily="34" charset="0"/>
            </a:endParaRPr>
          </a:p>
          <a:p>
            <a:r>
              <a:rPr lang="de-CH" sz="1000" b="1" baseline="0" dirty="0" smtClean="0">
                <a:latin typeface="Arial" panose="020B0604020202020204" pitchFamily="34" charset="0"/>
                <a:cs typeface="Arial" panose="020B0604020202020204" pitchFamily="34" charset="0"/>
              </a:rPr>
              <a:t>Information </a:t>
            </a:r>
            <a:r>
              <a:rPr lang="fr-CH" sz="1000" b="1" baseline="0" noProof="0" dirty="0" smtClean="0">
                <a:latin typeface="Arial" panose="020B0604020202020204" pitchFamily="34" charset="0"/>
                <a:cs typeface="Arial" panose="020B0604020202020204" pitchFamily="34" charset="0"/>
              </a:rPr>
              <a:t>pour adolescent-e-s</a:t>
            </a:r>
          </a:p>
          <a:p>
            <a:r>
              <a:rPr lang="de-CH" sz="1000" baseline="0" dirty="0" smtClean="0">
                <a:latin typeface="Arial" panose="020B0604020202020204" pitchFamily="34" charset="0"/>
                <a:cs typeface="Arial" panose="020B0604020202020204" pitchFamily="34" charset="0"/>
              </a:rPr>
              <a:t>Flyer </a:t>
            </a:r>
            <a:r>
              <a:rPr lang="fr-CH" sz="1000" baseline="0" noProof="0" dirty="0" smtClean="0">
                <a:latin typeface="Arial" panose="020B0604020202020204" pitchFamily="34" charset="0"/>
                <a:cs typeface="Arial" panose="020B0604020202020204" pitchFamily="34" charset="0"/>
              </a:rPr>
              <a:t>tabac:</a:t>
            </a:r>
            <a:r>
              <a:rPr lang="de-CH" sz="1000" baseline="0" dirty="0" smtClean="0">
                <a:latin typeface="Arial" panose="020B0604020202020204" pitchFamily="34" charset="0"/>
                <a:cs typeface="Arial" panose="020B0604020202020204" pitchFamily="34" charset="0"/>
              </a:rPr>
              <a:t> http://shop.addictionsuisse.ch/download/2e2b29303806934dc028e46e1a0dd3c1e712aa6d.pdf</a:t>
            </a: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7</a:t>
            </a:fld>
            <a:endParaRPr lang="fr-CH"/>
          </a:p>
        </p:txBody>
      </p:sp>
    </p:spTree>
    <p:extLst>
      <p:ext uri="{BB962C8B-B14F-4D97-AF65-F5344CB8AC3E}">
        <p14:creationId xmlns:p14="http://schemas.microsoft.com/office/powerpoint/2010/main" val="286928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553">
              <a:defRPr/>
            </a:pPr>
            <a:r>
              <a:rPr lang="fr-CA" sz="1000" b="1" dirty="0">
                <a:latin typeface="Arial"/>
                <a:cs typeface="Arial"/>
              </a:rPr>
              <a:t>Documentation pour les enseignant-e-s</a:t>
            </a:r>
            <a:endParaRPr lang="fr-CA" sz="1000" dirty="0">
              <a:latin typeface="Arial"/>
              <a:cs typeface="Arial"/>
            </a:endParaRPr>
          </a:p>
          <a:p>
            <a:pPr defTabSz="990553">
              <a:defRPr/>
            </a:pPr>
            <a:r>
              <a:rPr lang="fr-CA" sz="1000" dirty="0">
                <a:latin typeface="Arial"/>
                <a:cs typeface="Arial"/>
              </a:rPr>
              <a:t>Les jeunes et le tabac, Cahier n° 1 « </a:t>
            </a:r>
            <a:r>
              <a:rPr lang="fr-CH" sz="1000" baseline="0" dirty="0" smtClean="0">
                <a:latin typeface="Arial"/>
                <a:cs typeface="Arial"/>
              </a:rPr>
              <a:t>Fumer nuit à votre santé » : http://shop.addictionsuisse.ch/download/f9a0af748fe31749bdeeb190c3b47111e313d8ee.pdf</a:t>
            </a:r>
          </a:p>
          <a:p>
            <a:pPr defTabSz="990553">
              <a:defRPr/>
            </a:pPr>
            <a:r>
              <a:rPr lang="fr-CH" sz="1000" baseline="0" dirty="0" smtClean="0">
                <a:latin typeface="Arial"/>
                <a:cs typeface="Arial"/>
              </a:rPr>
              <a:t>Page de stop-tabac sur les produits chauffés du tabac : http://www.stop-tabac.ch/fr/les-nouveaux-vaporisateurs-de-tabac-et-inhalateurs-de-nicotine</a:t>
            </a:r>
            <a:endParaRPr lang="fr-CH" sz="1000" dirty="0" smtClean="0">
              <a:latin typeface="Arial"/>
              <a:cs typeface="Arial"/>
            </a:endParaRPr>
          </a:p>
          <a:p>
            <a:endParaRPr lang="fr-CH" sz="1000" dirty="0" smtClean="0">
              <a:latin typeface="Arial"/>
              <a:cs typeface="Arial"/>
            </a:endParaRPr>
          </a:p>
          <a:p>
            <a:pPr defTabSz="990553">
              <a:defRPr/>
            </a:pPr>
            <a:r>
              <a:rPr lang="fr-CA" sz="1000" b="1" dirty="0">
                <a:latin typeface="Arial"/>
                <a:cs typeface="Arial"/>
              </a:rPr>
              <a:t>Documentation pour les parents</a:t>
            </a:r>
          </a:p>
          <a:p>
            <a:pPr defTabSz="990553">
              <a:defRPr/>
            </a:pPr>
            <a:r>
              <a:rPr lang="fr-CH" sz="1000" baseline="0" dirty="0" smtClean="0">
                <a:latin typeface="Arial"/>
                <a:cs typeface="Arial"/>
              </a:rPr>
              <a:t>Lettre aux parents n° 3 « Parler de l’alcool, du tabac » : http://shop.addictionsuisse.ch/download/0575724973fce8f3f3108a8556f5fb46e4f1c355.pdf</a:t>
            </a:r>
          </a:p>
          <a:p>
            <a:pPr defTabSz="990553">
              <a:defRPr/>
            </a:pPr>
            <a:r>
              <a:rPr lang="fr-CH" sz="1000" baseline="0" dirty="0" smtClean="0">
                <a:latin typeface="Arial"/>
                <a:cs typeface="Arial"/>
              </a:rPr>
              <a:t>« Fumer. En parler avec les enfants et les adolescent-e-s » : http://shop.addictionsuisse.ch/download/f0ab6e75a6268d9bb64b082710e731f8f6a1a07f.pdf</a:t>
            </a:r>
          </a:p>
          <a:p>
            <a:r>
              <a:rPr lang="fr-CH" sz="1000" dirty="0" smtClean="0">
                <a:latin typeface="Arial"/>
                <a:cs typeface="Arial"/>
              </a:rPr>
              <a:t>Flyer E-cigarette</a:t>
            </a:r>
            <a:r>
              <a:rPr lang="fr-CH" sz="1000" baseline="0" dirty="0" smtClean="0">
                <a:latin typeface="Arial"/>
                <a:cs typeface="Arial"/>
              </a:rPr>
              <a:t> pour les adolescent-e-s : http://shop.addictionsuisse.ch/download/226ac24da95d9fce2a7cebf8cab65553f8da19b4.pdf</a:t>
            </a:r>
          </a:p>
          <a:p>
            <a:r>
              <a:rPr lang="fr-CH" sz="1000" baseline="0" noProof="1" smtClean="0">
                <a:latin typeface="Arial"/>
                <a:cs typeface="Arial"/>
              </a:rPr>
              <a:t>Flyer </a:t>
            </a:r>
            <a:r>
              <a:rPr lang="fr-CH" sz="1000" noProof="1" smtClean="0">
                <a:latin typeface="Arial"/>
                <a:cs typeface="Arial"/>
              </a:rPr>
              <a:t>S</a:t>
            </a:r>
            <a:r>
              <a:rPr lang="fr-CH" sz="1000" baseline="0" noProof="1" smtClean="0">
                <a:latin typeface="Arial"/>
                <a:cs typeface="Arial"/>
              </a:rPr>
              <a:t>hisa, </a:t>
            </a:r>
            <a:r>
              <a:rPr lang="fr-CH" sz="1000" noProof="1" smtClean="0">
                <a:latin typeface="Arial"/>
                <a:cs typeface="Arial"/>
              </a:rPr>
              <a:t>S</a:t>
            </a:r>
            <a:r>
              <a:rPr lang="fr-CH" sz="1000" baseline="0" noProof="1" smtClean="0">
                <a:latin typeface="Arial"/>
                <a:cs typeface="Arial"/>
              </a:rPr>
              <a:t>nus &amp; </a:t>
            </a:r>
            <a:r>
              <a:rPr lang="fr-CH" sz="1000" noProof="1" smtClean="0">
                <a:latin typeface="Arial"/>
                <a:cs typeface="Arial"/>
              </a:rPr>
              <a:t>C</a:t>
            </a:r>
            <a:r>
              <a:rPr lang="fr-CH" sz="1000" baseline="0" noProof="1" smtClean="0">
                <a:latin typeface="Arial"/>
                <a:cs typeface="Arial"/>
              </a:rPr>
              <a:t>o</a:t>
            </a:r>
            <a:r>
              <a:rPr lang="fr-CH" sz="1000" baseline="0" dirty="0" smtClean="0">
                <a:latin typeface="Arial"/>
                <a:cs typeface="Arial"/>
              </a:rPr>
              <a:t>. : http://shop.addictionsuisse.ch/download/31c55890eb3fe442b14d28f984982b171e04ca53.pdf</a:t>
            </a:r>
            <a:endParaRPr lang="fr-CH" sz="1000" dirty="0">
              <a:latin typeface="Arial"/>
              <a:cs typeface="Arial"/>
            </a:endParaRPr>
          </a:p>
        </p:txBody>
      </p:sp>
      <p:sp>
        <p:nvSpPr>
          <p:cNvPr id="4" name="Espace réservé du numéro de diapositive 3"/>
          <p:cNvSpPr>
            <a:spLocks noGrp="1"/>
          </p:cNvSpPr>
          <p:nvPr>
            <p:ph type="sldNum" sz="quarter" idx="10"/>
          </p:nvPr>
        </p:nvSpPr>
        <p:spPr>
          <a:xfrm>
            <a:off x="3911278" y="9509795"/>
            <a:ext cx="3077739" cy="511731"/>
          </a:xfrm>
        </p:spPr>
        <p:txBody>
          <a:bodyPr/>
          <a:lstStyle/>
          <a:p>
            <a:fld id="{F94CC476-CBC3-4C02-B6B7-FF38BF3A8DC0}" type="slidenum">
              <a:rPr lang="fr-CH" smtClean="0"/>
              <a:t>8</a:t>
            </a:fld>
            <a:endParaRPr lang="fr-CH" dirty="0"/>
          </a:p>
        </p:txBody>
      </p:sp>
    </p:spTree>
    <p:extLst>
      <p:ext uri="{BB962C8B-B14F-4D97-AF65-F5344CB8AC3E}">
        <p14:creationId xmlns:p14="http://schemas.microsoft.com/office/powerpoint/2010/main" val="3707409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90553">
              <a:defRPr/>
            </a:pPr>
            <a:r>
              <a:rPr lang="fr-CA" sz="1000" b="1" dirty="0">
                <a:latin typeface="Arial" panose="020B0604020202020204" pitchFamily="34" charset="0"/>
                <a:cs typeface="Arial" panose="020B0604020202020204" pitchFamily="34" charset="0"/>
              </a:rPr>
              <a:t>Documentation pour les enseignant-e-s</a:t>
            </a:r>
          </a:p>
          <a:p>
            <a:r>
              <a:rPr lang="fr-CA" sz="1000" dirty="0">
                <a:latin typeface="Arial" panose="020B0604020202020204" pitchFamily="34" charset="0"/>
                <a:cs typeface="Arial" panose="020B0604020202020204" pitchFamily="34" charset="0"/>
              </a:rPr>
              <a:t>Les jeunes et le tabac, Cahier n° 2 « </a:t>
            </a:r>
            <a:r>
              <a:rPr lang="fr-FR" sz="1000" dirty="0">
                <a:latin typeface="Arial" panose="020B0604020202020204" pitchFamily="34" charset="0"/>
                <a:cs typeface="Arial" panose="020B0604020202020204" pitchFamily="34" charset="0"/>
              </a:rPr>
              <a:t>Fumer ou ne pas fumer? Raisons et motifs»: http://shop.addictionsuisse.ch/fr/substances-et-comportements/50-cahier-tabac-n2-fumer-ou-ne-pas-fumer-raisons-et-motifs.html</a:t>
            </a:r>
          </a:p>
          <a:p>
            <a:r>
              <a:rPr lang="fr-FR" sz="1000" dirty="0">
                <a:latin typeface="Arial" panose="020B0604020202020204" pitchFamily="34" charset="0"/>
                <a:cs typeface="Arial" panose="020B0604020202020204" pitchFamily="34" charset="0"/>
              </a:rPr>
              <a:t>Le sport j’adore- la cigarette, j’arrête: http://www.at-suisse.ch/fileadmin/Daten/Merkblaetter/2016/mb_fr_sport_feb16.pdf</a:t>
            </a:r>
          </a:p>
          <a:p>
            <a:pPr defTabSz="990553">
              <a:defRPr/>
            </a:pPr>
            <a:endParaRPr lang="fr-CA" sz="1000" b="1" dirty="0">
              <a:latin typeface="Arial" panose="020B0604020202020204" pitchFamily="34" charset="0"/>
              <a:cs typeface="Arial" panose="020B0604020202020204" pitchFamily="34" charset="0"/>
            </a:endParaRPr>
          </a:p>
          <a:p>
            <a:pPr defTabSz="990553">
              <a:defRPr/>
            </a:pPr>
            <a:r>
              <a:rPr lang="fr-CA" sz="1000" b="1" dirty="0">
                <a:latin typeface="Arial" panose="020B0604020202020204" pitchFamily="34" charset="0"/>
                <a:cs typeface="Arial" panose="020B0604020202020204" pitchFamily="34" charset="0"/>
              </a:rPr>
              <a:t>Documentation pour les parents</a:t>
            </a:r>
          </a:p>
          <a:p>
            <a:pPr defTabSz="990553">
              <a:defRPr/>
            </a:pPr>
            <a:r>
              <a:rPr lang="fr-CH" sz="1000" dirty="0">
                <a:latin typeface="Arial" panose="020B0604020202020204" pitchFamily="34" charset="0"/>
                <a:cs typeface="Arial" panose="020B0604020202020204" pitchFamily="34" charset="0"/>
              </a:rPr>
              <a:t>Lettre aux parents n° 3 « Parler de l’alcool, du tabac ou des drogues illégales » : http://shop.addictionsuisse.ch/download/0575724973fce8f3f3108a8556f5fb46e4f1c355.pdf</a:t>
            </a:r>
          </a:p>
          <a:p>
            <a:pPr defTabSz="990553">
              <a:defRPr/>
            </a:pPr>
            <a:r>
              <a:rPr lang="fr-CH" sz="1000" dirty="0">
                <a:latin typeface="Arial" panose="020B0604020202020204" pitchFamily="34" charset="0"/>
                <a:cs typeface="Arial" panose="020B0604020202020204" pitchFamily="34" charset="0"/>
              </a:rPr>
              <a:t>« Fumer. En parler avec les enfants et les adolescent-e-s » : http://shop.addictionsuisse.ch/download/f0ab6e75a6268d9bb64b082710e731f8f6a1a07f.pdf</a:t>
            </a:r>
          </a:p>
          <a:p>
            <a:pPr defTabSz="990553">
              <a:defRPr/>
            </a:pPr>
            <a:endParaRPr lang="fr-CH"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94CC476-CBC3-4C02-B6B7-FF38BF3A8DC0}" type="slidenum">
              <a:rPr lang="fr-CH" smtClean="0"/>
              <a:t>9</a:t>
            </a:fld>
            <a:endParaRPr lang="fr-CH" dirty="0"/>
          </a:p>
        </p:txBody>
      </p:sp>
    </p:spTree>
    <p:extLst>
      <p:ext uri="{BB962C8B-B14F-4D97-AF65-F5344CB8AC3E}">
        <p14:creationId xmlns:p14="http://schemas.microsoft.com/office/powerpoint/2010/main" val="3413451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Sous-titre 2"/>
          <p:cNvSpPr>
            <a:spLocks noGrp="1"/>
          </p:cNvSpPr>
          <p:nvPr userDrawn="1">
            <p:ph type="subTitle" idx="1"/>
          </p:nvPr>
        </p:nvSpPr>
        <p:spPr>
          <a:xfrm>
            <a:off x="899592" y="2420888"/>
            <a:ext cx="7452000" cy="2448000"/>
          </a:xfrm>
        </p:spPr>
        <p:txBody>
          <a:bodyPr>
            <a:noAutofit/>
          </a:bodyPr>
          <a:lstStyle>
            <a:lvl1pPr>
              <a:lnSpc>
                <a:spcPts val="3800"/>
              </a:lnSpc>
              <a:buFontTx/>
              <a:buNone/>
              <a:defRPr b="1" i="0" baseline="0">
                <a:solidFill>
                  <a:srgbClr val="B4D200"/>
                </a:solidFill>
                <a:latin typeface="Arial" pitchFamily="34" charset="0"/>
                <a:cs typeface="Arial" pitchFamily="34" charset="0"/>
              </a:defRPr>
            </a:lvl1pPr>
          </a:lstStyle>
          <a:p>
            <a:endParaRPr lang="fr-CH" dirty="0"/>
          </a:p>
        </p:txBody>
      </p:sp>
      <p:sp>
        <p:nvSpPr>
          <p:cNvPr id="2" name="Titre 1"/>
          <p:cNvSpPr>
            <a:spLocks noGrp="1"/>
          </p:cNvSpPr>
          <p:nvPr>
            <p:ph type="ctrTitle"/>
          </p:nvPr>
        </p:nvSpPr>
        <p:spPr>
          <a:xfrm>
            <a:off x="899592" y="836712"/>
            <a:ext cx="7452000" cy="1080000"/>
          </a:xfrm>
        </p:spPr>
        <p:txBody>
          <a:bodyPr anchor="t" anchorCtr="0">
            <a:noAutofit/>
          </a:bodyPr>
          <a:lstStyle>
            <a:lvl1pPr algn="l">
              <a:lnSpc>
                <a:spcPts val="3800"/>
              </a:lnSpc>
              <a:defRPr sz="3200" b="1" kern="1200" baseline="0">
                <a:latin typeface="Arial" pitchFamily="34" charset="0"/>
                <a:cs typeface="Arial" pitchFamily="34" charset="0"/>
              </a:defRPr>
            </a:lvl1pPr>
          </a:lstStyle>
          <a:p>
            <a:r>
              <a:rPr lang="fr-FR" smtClean="0"/>
              <a:t>Modifiez le style du titre</a:t>
            </a:r>
            <a:endParaRPr lang="fr-CH" dirty="0"/>
          </a:p>
        </p:txBody>
      </p:sp>
      <p:sp>
        <p:nvSpPr>
          <p:cNvPr id="6" name="Espace réservé du numéro de diapositive 5"/>
          <p:cNvSpPr>
            <a:spLocks noGrp="1"/>
          </p:cNvSpPr>
          <p:nvPr>
            <p:ph type="sldNum" sz="quarter" idx="12"/>
          </p:nvPr>
        </p:nvSpPr>
        <p:spPr/>
        <p:txBody>
          <a:bodyPr/>
          <a:lstStyle/>
          <a:p>
            <a:fld id="{1388C61A-FBBF-478B-8C30-A8657446EDA0}" type="slidenum">
              <a:rPr lang="fr-CH" smtClean="0"/>
              <a:t>‹N°›</a:t>
            </a:fld>
            <a:endParaRPr lang="fr-CH" dirty="0"/>
          </a:p>
        </p:txBody>
      </p:sp>
      <p:pic>
        <p:nvPicPr>
          <p:cNvPr id="10" name="Picture 2" descr="I:\Commun\Logo Addiction Suisse 2012\sucht_schweiz_logos_baselines_2012\4_rgb\ms_office_150dpi\powerpoint\innenseiten\logo\sucht_schweiz_logo_powerpoint_innen_fr.png"/>
          <p:cNvPicPr>
            <a:picLocks noChangeAspect="1" noChangeArrowheads="1"/>
          </p:cNvPicPr>
          <p:nvPr userDrawn="1"/>
        </p:nvPicPr>
        <p:blipFill>
          <a:blip r:embed="rId2" cstate="print"/>
          <a:srcRect/>
          <a:stretch>
            <a:fillRect/>
          </a:stretch>
        </p:blipFill>
        <p:spPr bwMode="auto">
          <a:xfrm>
            <a:off x="524618" y="6093296"/>
            <a:ext cx="1887142" cy="449127"/>
          </a:xfrm>
          <a:prstGeom prst="rect">
            <a:avLst/>
          </a:prstGeom>
          <a:noFill/>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6017" y="5975929"/>
            <a:ext cx="930399" cy="626469"/>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dirty="0"/>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4" name="Espace réservé de la date 3"/>
          <p:cNvSpPr>
            <a:spLocks noGrp="1"/>
          </p:cNvSpPr>
          <p:nvPr>
            <p:ph type="dt" sz="half" idx="10"/>
          </p:nvPr>
        </p:nvSpPr>
        <p:spPr/>
        <p:txBody>
          <a:bodyPr/>
          <a:lstStyle/>
          <a:p>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A521488-6FF8-4B1D-9AD1-1C52FF44D65E}" type="slidenum">
              <a:rPr lang="fr-CH" smtClean="0"/>
              <a:pPr/>
              <a:t>‹N°›</a:t>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A521488-6FF8-4B1D-9AD1-1C52FF44D65E}" type="slidenum">
              <a:rPr lang="fr-CH" smtClean="0"/>
              <a:pPr/>
              <a:t>‹N°›</a:t>
            </a:fld>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18284" y="399506"/>
            <a:ext cx="8312400" cy="1143000"/>
          </a:xfrm>
        </p:spPr>
        <p:txBody>
          <a:bodyPr anchor="t" anchorCtr="0">
            <a:noAutofit/>
          </a:bodyPr>
          <a:lstStyle>
            <a:lvl1pPr algn="l">
              <a:lnSpc>
                <a:spcPts val="3800"/>
              </a:lnSpc>
              <a:defRPr sz="3200" baseline="0">
                <a:latin typeface="Arial" pitchFamily="34" charset="0"/>
                <a:cs typeface="Arial" pitchFamily="34" charset="0"/>
              </a:defRPr>
            </a:lvl1pPr>
          </a:lstStyle>
          <a:p>
            <a:r>
              <a:rPr lang="fr-FR" smtClean="0"/>
              <a:t>Modifiez le style du titre</a:t>
            </a:r>
            <a:endParaRPr lang="fr-CH" dirty="0"/>
          </a:p>
        </p:txBody>
      </p:sp>
      <p:sp>
        <p:nvSpPr>
          <p:cNvPr id="3" name="Espace réservé du contenu 2"/>
          <p:cNvSpPr>
            <a:spLocks noGrp="1"/>
          </p:cNvSpPr>
          <p:nvPr>
            <p:ph idx="1" hasCustomPrompt="1"/>
          </p:nvPr>
        </p:nvSpPr>
        <p:spPr>
          <a:xfrm>
            <a:off x="439598" y="1600200"/>
            <a:ext cx="8280000" cy="4006800"/>
          </a:xfrm>
        </p:spPr>
        <p:txBody>
          <a:bodyPr>
            <a:noAutofit/>
          </a:bodyPr>
          <a:lstStyle>
            <a:lvl1pPr marL="342900" indent="-342900">
              <a:lnSpc>
                <a:spcPts val="2800"/>
              </a:lnSpc>
              <a:buClr>
                <a:srgbClr val="B4D200"/>
              </a:buClr>
              <a:buFont typeface="Arial" pitchFamily="34" charset="0"/>
              <a:buChar char="•"/>
              <a:defRPr sz="2400" baseline="0">
                <a:latin typeface="Arial" pitchFamily="34" charset="0"/>
                <a:cs typeface="Arial" pitchFamily="34" charset="0"/>
              </a:defRPr>
            </a:lvl1pPr>
            <a:lvl2pPr marL="742950" marR="0" indent="-285750" algn="l" defTabSz="914400" rtl="0" eaLnBrk="1" fontAlgn="auto" latinLnBrk="0" hangingPunct="1">
              <a:lnSpc>
                <a:spcPts val="2800"/>
              </a:lnSpc>
              <a:spcBef>
                <a:spcPct val="20000"/>
              </a:spcBef>
              <a:spcAft>
                <a:spcPts val="0"/>
              </a:spcAft>
              <a:buClr>
                <a:srgbClr val="B4D200"/>
              </a:buClr>
              <a:buSzTx/>
              <a:buFont typeface="Calibri" pitchFamily="34" charset="0"/>
              <a:buChar char="–"/>
              <a:tabLst/>
              <a:defRPr sz="2400">
                <a:latin typeface="Arial" pitchFamily="34" charset="0"/>
                <a:cs typeface="Arial" pitchFamily="34" charset="0"/>
              </a:defRPr>
            </a:lvl2pPr>
            <a:lvl3pPr>
              <a:lnSpc>
                <a:spcPts val="2800"/>
              </a:lnSpc>
              <a:buClr>
                <a:srgbClr val="B4D200"/>
              </a:buClr>
              <a:buSzPct val="50000"/>
              <a:buFont typeface="Wingdings" pitchFamily="2" charset="2"/>
              <a:buChar char="q"/>
              <a:defRPr sz="2400">
                <a:latin typeface="Arial" pitchFamily="34" charset="0"/>
                <a:cs typeface="Arial" pitchFamily="34" charset="0"/>
              </a:defRPr>
            </a:lvl3pPr>
            <a:lvl4pPr>
              <a:lnSpc>
                <a:spcPts val="2800"/>
              </a:lnSpc>
              <a:buClr>
                <a:srgbClr val="B4D200"/>
              </a:buClr>
              <a:buSzPct val="80000"/>
              <a:buFont typeface="Wingdings" pitchFamily="2" charset="2"/>
              <a:buChar char="Ø"/>
              <a:defRPr sz="2400">
                <a:latin typeface="Arial" pitchFamily="34" charset="0"/>
                <a:cs typeface="Arial" pitchFamily="34" charset="0"/>
              </a:defRPr>
            </a:lvl4pPr>
            <a:lvl5pPr>
              <a:lnSpc>
                <a:spcPts val="2800"/>
              </a:lnSpc>
              <a:buClr>
                <a:srgbClr val="B4D200"/>
              </a:buClr>
              <a:buSzPct val="80000"/>
              <a:buFont typeface="Courier New" pitchFamily="49" charset="0"/>
              <a:buChar char="o"/>
              <a:defRPr sz="2400">
                <a:latin typeface="Arial" pitchFamily="34" charset="0"/>
                <a:cs typeface="Arial" pitchFamily="34" charset="0"/>
              </a:defRPr>
            </a:lvl5pPr>
          </a:lstStyle>
          <a:p>
            <a:pPr lvl="0"/>
            <a:r>
              <a:rPr lang="fr-FR" dirty="0" smtClean="0"/>
              <a:t>Cliquez pour modifier les styles du masque</a:t>
            </a:r>
          </a:p>
          <a:p>
            <a:pPr marL="742950" marR="0" lvl="1" indent="-285750" algn="l" defTabSz="914400" rtl="0" eaLnBrk="1" fontAlgn="auto" latinLnBrk="0" hangingPunct="1">
              <a:lnSpc>
                <a:spcPts val="2800"/>
              </a:lnSpc>
              <a:spcBef>
                <a:spcPct val="20000"/>
              </a:spcBef>
              <a:spcAft>
                <a:spcPts val="0"/>
              </a:spcAft>
              <a:buClr>
                <a:srgbClr val="B4D200"/>
              </a:buClr>
              <a:buSzTx/>
              <a:buFont typeface="Calibri" pitchFamily="34" charset="0"/>
              <a:buChar char="–"/>
              <a:tabLst/>
              <a:defRPr/>
            </a:pPr>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H" dirty="0"/>
          </a:p>
        </p:txBody>
      </p:sp>
      <p:sp>
        <p:nvSpPr>
          <p:cNvPr id="6" name="Espace réservé du numéro de diapositive 5"/>
          <p:cNvSpPr>
            <a:spLocks noGrp="1"/>
          </p:cNvSpPr>
          <p:nvPr>
            <p:ph type="sldNum" sz="quarter" idx="12"/>
          </p:nvPr>
        </p:nvSpPr>
        <p:spPr/>
        <p:txBody>
          <a:bodyPr/>
          <a:lstStyle/>
          <a:p>
            <a:fld id="{CA521488-6FF8-4B1D-9AD1-1C52FF44D65E}" type="slidenum">
              <a:rPr lang="fr-CH" smtClean="0"/>
              <a:pPr/>
              <a:t>‹N°›</a:t>
            </a:fld>
            <a:endParaRPr lang="fr-CH" dirty="0"/>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0312" y="5975929"/>
            <a:ext cx="930399" cy="626469"/>
          </a:xfrm>
          <a:prstGeom prst="rect">
            <a:avLst/>
          </a:prstGeom>
        </p:spPr>
      </p:pic>
      <p:pic>
        <p:nvPicPr>
          <p:cNvPr id="10" name="Picture 2" descr="I:\Commun\Logo Addiction Suisse 2012\sucht_schweiz_logos_baselines_2012\4_rgb\ms_office_150dpi\powerpoint\innenseiten\logo\sucht_schweiz_logo_powerpoint_innen_fr.png"/>
          <p:cNvPicPr>
            <a:picLocks noChangeAspect="1" noChangeArrowheads="1"/>
          </p:cNvPicPr>
          <p:nvPr userDrawn="1"/>
        </p:nvPicPr>
        <p:blipFill>
          <a:blip r:embed="rId3" cstate="print"/>
          <a:srcRect/>
          <a:stretch>
            <a:fillRect/>
          </a:stretch>
        </p:blipFill>
        <p:spPr bwMode="auto">
          <a:xfrm>
            <a:off x="524618" y="6093296"/>
            <a:ext cx="1887142" cy="449127"/>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A521488-6FF8-4B1D-9AD1-1C52FF44D65E}" type="slidenum">
              <a:rPr lang="fr-CH" smtClean="0"/>
              <a:pPr/>
              <a:t>‹N°›</a:t>
            </a:fld>
            <a:endParaRPr lang="fr-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5" name="Espace réservé de la date 4"/>
          <p:cNvSpPr>
            <a:spLocks noGrp="1"/>
          </p:cNvSpPr>
          <p:nvPr>
            <p:ph type="dt" sz="half" idx="10"/>
          </p:nvPr>
        </p:nvSpPr>
        <p:spPr/>
        <p:txBody>
          <a:bodyPr/>
          <a:lstStyle/>
          <a:p>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A521488-6FF8-4B1D-9AD1-1C52FF44D65E}" type="slidenum">
              <a:rPr lang="fr-CH" smtClean="0"/>
              <a:pPr/>
              <a:t>‹N°›</a:t>
            </a:fld>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CA521488-6FF8-4B1D-9AD1-1C52FF44D65E}" type="slidenum">
              <a:rPr lang="fr-CH" smtClean="0"/>
              <a:pPr/>
              <a:t>‹N°›</a:t>
            </a:fld>
            <a:endParaRPr lang="fr-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dirty="0"/>
          </a:p>
        </p:txBody>
      </p:sp>
      <p:sp>
        <p:nvSpPr>
          <p:cNvPr id="3" name="Espace réservé de la date 2"/>
          <p:cNvSpPr>
            <a:spLocks noGrp="1"/>
          </p:cNvSpPr>
          <p:nvPr>
            <p:ph type="dt" sz="half" idx="10"/>
          </p:nvPr>
        </p:nvSpPr>
        <p:spPr/>
        <p:txBody>
          <a:bodyPr/>
          <a:lstStyle/>
          <a:p>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CA521488-6FF8-4B1D-9AD1-1C52FF44D65E}" type="slidenum">
              <a:rPr lang="fr-CH" smtClean="0"/>
              <a:pPr/>
              <a:t>‹N°›</a:t>
            </a:fld>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‹N°›</a:t>
            </a:fld>
            <a:endParaRPr lang="fr-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A521488-6FF8-4B1D-9AD1-1C52FF44D65E}" type="slidenum">
              <a:rPr lang="fr-CH" smtClean="0"/>
              <a:pPr/>
              <a:t>‹N°›</a:t>
            </a:fld>
            <a:endParaRPr lang="fr-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A521488-6FF8-4B1D-9AD1-1C52FF44D65E}" type="slidenum">
              <a:rPr lang="fr-CH" smtClean="0"/>
              <a:pPr/>
              <a:t>‹N°›</a:t>
            </a:fld>
            <a:endParaRPr lang="fr-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21488-6FF8-4B1D-9AD1-1C52FF44D65E}" type="slidenum">
              <a:rPr lang="fr-CH" smtClean="0"/>
              <a:pPr/>
              <a:t>‹N°›</a:t>
            </a:fld>
            <a:endParaRPr lang="fr-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pegi.info/"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ddictionsuisse.ch/"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alcooldanslecorps.ch/" TargetMode="External"/><Relationship Id="rId5" Type="http://schemas.openxmlformats.org/officeDocument/2006/relationships/hyperlink" Target="http://www.hbsc.ch/" TargetMode="External"/><Relationship Id="rId4" Type="http://schemas.openxmlformats.org/officeDocument/2006/relationships/hyperlink" Target="http://www.at-suisse.ch/"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p:cNvSpPr>
            <a:spLocks noGrp="1"/>
          </p:cNvSpPr>
          <p:nvPr>
            <p:ph type="subTitle" idx="1"/>
          </p:nvPr>
        </p:nvSpPr>
        <p:spPr>
          <a:xfrm>
            <a:off x="899592" y="3429000"/>
            <a:ext cx="7452000" cy="2088232"/>
          </a:xfrm>
        </p:spPr>
        <p:txBody>
          <a:bodyPr/>
          <a:lstStyle/>
          <a:p>
            <a:pPr marL="0" indent="0" algn="ctr"/>
            <a:r>
              <a:rPr lang="fr-CH" sz="2800" i="1" dirty="0"/>
              <a:t>A</a:t>
            </a:r>
            <a:r>
              <a:rPr lang="fr-CH" sz="2800" i="1" dirty="0" smtClean="0"/>
              <a:t>jouter </a:t>
            </a:r>
            <a:r>
              <a:rPr lang="fr-CH" sz="2800" i="1" dirty="0"/>
              <a:t>le nom de l’établissement </a:t>
            </a:r>
            <a:r>
              <a:rPr lang="fr-CH" sz="2800" i="1" dirty="0" smtClean="0"/>
              <a:t>et de </a:t>
            </a:r>
            <a:r>
              <a:rPr lang="fr-CH" sz="2800" i="1" noProof="1" smtClean="0"/>
              <a:t>l’enseignant-e</a:t>
            </a:r>
          </a:p>
          <a:p>
            <a:endParaRPr lang="fr-CH" dirty="0"/>
          </a:p>
        </p:txBody>
      </p:sp>
      <p:sp>
        <p:nvSpPr>
          <p:cNvPr id="6" name="Titre 5"/>
          <p:cNvSpPr>
            <a:spLocks noGrp="1"/>
          </p:cNvSpPr>
          <p:nvPr>
            <p:ph type="ctrTitle"/>
          </p:nvPr>
        </p:nvSpPr>
        <p:spPr>
          <a:xfrm>
            <a:off x="899592" y="1772816"/>
            <a:ext cx="7452000" cy="1080000"/>
          </a:xfrm>
        </p:spPr>
        <p:txBody>
          <a:bodyPr/>
          <a:lstStyle/>
          <a:p>
            <a:pPr algn="ctr"/>
            <a:r>
              <a:rPr lang="fr-CH" dirty="0"/>
              <a:t>Prévention des dépendances : quelques pistes pour les parents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8284" y="399506"/>
            <a:ext cx="8312400" cy="869254"/>
          </a:xfrm>
        </p:spPr>
        <p:txBody>
          <a:bodyPr/>
          <a:lstStyle/>
          <a:p>
            <a:pPr algn="ctr"/>
            <a:r>
              <a:rPr lang="fr-CH" dirty="0" smtClean="0"/>
              <a:t>Les </a:t>
            </a:r>
            <a:r>
              <a:rPr lang="fr-CH" dirty="0"/>
              <a:t>jeunes et le tabac : quels messages</a:t>
            </a:r>
            <a:r>
              <a:rPr lang="fr-CH" dirty="0" smtClean="0"/>
              <a:t>?</a:t>
            </a:r>
            <a:endParaRPr lang="fr-CH" dirty="0"/>
          </a:p>
        </p:txBody>
      </p:sp>
      <p:sp>
        <p:nvSpPr>
          <p:cNvPr id="3" name="Espace réservé du contenu 2"/>
          <p:cNvSpPr>
            <a:spLocks noGrp="1"/>
          </p:cNvSpPr>
          <p:nvPr>
            <p:ph idx="1"/>
          </p:nvPr>
        </p:nvSpPr>
        <p:spPr/>
        <p:txBody>
          <a:bodyPr anchor="ctr" anchorCtr="0"/>
          <a:lstStyle/>
          <a:p>
            <a:pPr marL="0" indent="0" algn="ctr">
              <a:buNone/>
            </a:pPr>
            <a:r>
              <a:rPr lang="fr-CH" b="1" i="1" dirty="0" smtClean="0"/>
              <a:t>Consommation zéro :</a:t>
            </a:r>
          </a:p>
          <a:p>
            <a:pPr marL="0" indent="0" algn="ctr">
              <a:buNone/>
            </a:pPr>
            <a:r>
              <a:rPr lang="fr-CH" b="1" i="1" dirty="0"/>
              <a:t>C</a:t>
            </a:r>
            <a:r>
              <a:rPr lang="fr-CH" b="1" i="1" dirty="0" smtClean="0"/>
              <a:t>haque </a:t>
            </a:r>
            <a:r>
              <a:rPr lang="fr-CH" b="1" i="1" dirty="0"/>
              <a:t>cigarette est nocive et même une faible consommation peut rendre </a:t>
            </a:r>
            <a:r>
              <a:rPr lang="fr-CH" b="1" i="1" noProof="1" smtClean="0"/>
              <a:t>dépendant-e!</a:t>
            </a:r>
          </a:p>
          <a:p>
            <a:pPr algn="ctr"/>
            <a:endParaRPr lang="fr-CH" sz="2000"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10</a:t>
            </a:fld>
            <a:endParaRPr lang="fr-CH" dirty="0"/>
          </a:p>
        </p:txBody>
      </p:sp>
    </p:spTree>
    <p:extLst>
      <p:ext uri="{BB962C8B-B14F-4D97-AF65-F5344CB8AC3E}">
        <p14:creationId xmlns:p14="http://schemas.microsoft.com/office/powerpoint/2010/main" val="3533491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9598" y="1196752"/>
            <a:ext cx="8280000" cy="4006800"/>
          </a:xfrm>
        </p:spPr>
        <p:txBody>
          <a:bodyPr anchor="ctr" anchorCtr="0"/>
          <a:lstStyle/>
          <a:p>
            <a:pPr marL="0" indent="0" algn="ctr">
              <a:buNone/>
            </a:pPr>
            <a:r>
              <a:rPr lang="fr-CH" sz="4400" dirty="0" smtClean="0"/>
              <a:t>L’alcool</a:t>
            </a:r>
            <a:endParaRPr lang="fr-CH" sz="4400"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11</a:t>
            </a:fld>
            <a:endParaRPr lang="fr-CH" dirty="0"/>
          </a:p>
        </p:txBody>
      </p:sp>
    </p:spTree>
    <p:extLst>
      <p:ext uri="{BB962C8B-B14F-4D97-AF65-F5344CB8AC3E}">
        <p14:creationId xmlns:p14="http://schemas.microsoft.com/office/powerpoint/2010/main" val="3649965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L’alcool : effets et risques</a:t>
            </a:r>
            <a:endParaRPr lang="fr-CH" dirty="0"/>
          </a:p>
        </p:txBody>
      </p:sp>
      <p:sp>
        <p:nvSpPr>
          <p:cNvPr id="3" name="Espace réservé du contenu 2"/>
          <p:cNvSpPr>
            <a:spLocks noGrp="1"/>
          </p:cNvSpPr>
          <p:nvPr>
            <p:ph idx="1"/>
          </p:nvPr>
        </p:nvSpPr>
        <p:spPr/>
        <p:txBody>
          <a:bodyPr>
            <a:normAutofit/>
          </a:bodyPr>
          <a:lstStyle/>
          <a:p>
            <a:pPr marL="0" indent="0">
              <a:buNone/>
            </a:pPr>
            <a:r>
              <a:rPr lang="fr-CH" b="1" dirty="0" smtClean="0"/>
              <a:t>Entre autres </a:t>
            </a:r>
            <a:r>
              <a:rPr lang="fr-CH" dirty="0" smtClean="0"/>
              <a:t>:</a:t>
            </a:r>
          </a:p>
          <a:p>
            <a:r>
              <a:rPr lang="fr-CH" dirty="0" smtClean="0">
                <a:solidFill>
                  <a:srgbClr val="000000"/>
                </a:solidFill>
              </a:rPr>
              <a:t>Influence </a:t>
            </a:r>
            <a:r>
              <a:rPr lang="fr-CH" dirty="0">
                <a:solidFill>
                  <a:srgbClr val="000000"/>
                </a:solidFill>
              </a:rPr>
              <a:t>la perception et l’attention </a:t>
            </a:r>
            <a:r>
              <a:rPr lang="fr-CH" dirty="0" smtClean="0">
                <a:solidFill>
                  <a:srgbClr val="000000"/>
                </a:solidFill>
                <a:sym typeface="Wingdings" panose="05000000000000000000" pitchFamily="2" charset="2"/>
              </a:rPr>
              <a:t></a:t>
            </a:r>
            <a:r>
              <a:rPr lang="fr-CH" dirty="0" smtClean="0">
                <a:solidFill>
                  <a:srgbClr val="000000"/>
                </a:solidFill>
              </a:rPr>
              <a:t> risque </a:t>
            </a:r>
            <a:r>
              <a:rPr lang="fr-CH" dirty="0">
                <a:solidFill>
                  <a:srgbClr val="000000"/>
                </a:solidFill>
              </a:rPr>
              <a:t>d’accident</a:t>
            </a:r>
          </a:p>
          <a:p>
            <a:r>
              <a:rPr lang="fr-CH" dirty="0">
                <a:solidFill>
                  <a:srgbClr val="000000"/>
                </a:solidFill>
              </a:rPr>
              <a:t>Agit sur le </a:t>
            </a:r>
            <a:r>
              <a:rPr lang="fr-CH" dirty="0" smtClean="0">
                <a:solidFill>
                  <a:srgbClr val="000000"/>
                </a:solidFill>
              </a:rPr>
              <a:t>comportement </a:t>
            </a:r>
            <a:r>
              <a:rPr lang="fr-CH" dirty="0" smtClean="0">
                <a:solidFill>
                  <a:srgbClr val="000000"/>
                </a:solidFill>
                <a:sym typeface="Wingdings" panose="05000000000000000000" pitchFamily="2" charset="2"/>
              </a:rPr>
              <a:t> </a:t>
            </a:r>
            <a:r>
              <a:rPr lang="fr-CH" dirty="0" smtClean="0">
                <a:solidFill>
                  <a:srgbClr val="000000"/>
                </a:solidFill>
              </a:rPr>
              <a:t>désinhibition, agressivité</a:t>
            </a:r>
          </a:p>
          <a:p>
            <a:pPr marL="457200" lvl="1" indent="0">
              <a:buNone/>
            </a:pPr>
            <a:r>
              <a:rPr lang="fr-CH" dirty="0" smtClean="0">
                <a:solidFill>
                  <a:srgbClr val="000000"/>
                </a:solidFill>
                <a:sym typeface="Wingdings" panose="05000000000000000000" pitchFamily="2" charset="2"/>
              </a:rPr>
              <a:t> </a:t>
            </a:r>
            <a:r>
              <a:rPr lang="fr-CH" dirty="0" smtClean="0">
                <a:solidFill>
                  <a:srgbClr val="000000"/>
                </a:solidFill>
              </a:rPr>
              <a:t>accidents, bagarres, violences physiques et agressions sexuelles</a:t>
            </a:r>
            <a:endParaRPr lang="fr-CH" dirty="0">
              <a:solidFill>
                <a:srgbClr val="000000"/>
              </a:solidFill>
            </a:endParaRPr>
          </a:p>
          <a:p>
            <a:r>
              <a:rPr lang="fr-CH" dirty="0"/>
              <a:t>Intoxication alcoolique des jeunes: encore plus de risques !</a:t>
            </a:r>
          </a:p>
          <a:p>
            <a:r>
              <a:rPr lang="fr-CH" dirty="0"/>
              <a:t>Coma éthylique</a:t>
            </a:r>
          </a:p>
          <a:p>
            <a:r>
              <a:rPr lang="fr-CH" dirty="0"/>
              <a:t>…</a:t>
            </a:r>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12</a:t>
            </a:fld>
            <a:endParaRPr lang="fr-CH" dirty="0"/>
          </a:p>
        </p:txBody>
      </p:sp>
    </p:spTree>
    <p:extLst>
      <p:ext uri="{BB962C8B-B14F-4D97-AF65-F5344CB8AC3E}">
        <p14:creationId xmlns:p14="http://schemas.microsoft.com/office/powerpoint/2010/main" val="2352794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L’alcool : les jeunes sont particulièrement vulnérables</a:t>
            </a:r>
            <a:endParaRPr lang="fr-CH" dirty="0"/>
          </a:p>
        </p:txBody>
      </p:sp>
      <p:sp>
        <p:nvSpPr>
          <p:cNvPr id="3" name="Espace réservé du contenu 2"/>
          <p:cNvSpPr>
            <a:spLocks noGrp="1"/>
          </p:cNvSpPr>
          <p:nvPr>
            <p:ph idx="1"/>
          </p:nvPr>
        </p:nvSpPr>
        <p:spPr>
          <a:xfrm>
            <a:off x="439598" y="1672208"/>
            <a:ext cx="8280000" cy="4277072"/>
          </a:xfrm>
        </p:spPr>
        <p:txBody>
          <a:bodyPr>
            <a:normAutofit fontScale="85000" lnSpcReduction="10000"/>
          </a:bodyPr>
          <a:lstStyle/>
          <a:p>
            <a:r>
              <a:rPr lang="fr-CH" dirty="0"/>
              <a:t>Le poids des adolescent-e-s est plus faible que celui des adultes: à quantité égale d’alcool, l’alcoolisation est plus importante pour les plus "légers"</a:t>
            </a:r>
          </a:p>
          <a:p>
            <a:r>
              <a:rPr lang="fr-CH" dirty="0"/>
              <a:t>Le cerveau en développement est plus sensible à l'alcool </a:t>
            </a:r>
          </a:p>
          <a:p>
            <a:r>
              <a:rPr lang="fr-CH" dirty="0"/>
              <a:t>L’alcool peut </a:t>
            </a:r>
            <a:r>
              <a:rPr lang="fr-CH" dirty="0" smtClean="0"/>
              <a:t>influencer </a:t>
            </a:r>
            <a:r>
              <a:rPr lang="fr-CH" dirty="0"/>
              <a:t>l'équilibre hormonal</a:t>
            </a:r>
          </a:p>
          <a:p>
            <a:r>
              <a:rPr lang="fr-CH" dirty="0"/>
              <a:t>Les effets aigus de l'alcool sont évalués comme étant moins négatifs et peuvent donc augmenter le risque d’en consommer beaucoup</a:t>
            </a:r>
          </a:p>
          <a:p>
            <a:r>
              <a:rPr lang="fr-CH" dirty="0">
                <a:solidFill>
                  <a:srgbClr val="000000"/>
                </a:solidFill>
              </a:rPr>
              <a:t>Du fait d’une proportion différente de liquide corporel et de tissus adipeux entre les hommes et les femmes de poids corporel identique, une même quantité consommée entraîne une alcoolémie plus élevée chez les femmes.</a:t>
            </a:r>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13</a:t>
            </a:fld>
            <a:endParaRPr lang="fr-CH" dirty="0"/>
          </a:p>
        </p:txBody>
      </p:sp>
    </p:spTree>
    <p:extLst>
      <p:ext uri="{BB962C8B-B14F-4D97-AF65-F5344CB8AC3E}">
        <p14:creationId xmlns:p14="http://schemas.microsoft.com/office/powerpoint/2010/main" val="3681167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Les jeunes et l’alcool : que dit la loi ?</a:t>
            </a:r>
            <a:endParaRPr lang="fr-CH" dirty="0"/>
          </a:p>
        </p:txBody>
      </p:sp>
      <p:sp>
        <p:nvSpPr>
          <p:cNvPr id="3" name="Espace réservé du contenu 2"/>
          <p:cNvSpPr>
            <a:spLocks noGrp="1"/>
          </p:cNvSpPr>
          <p:nvPr>
            <p:ph idx="1"/>
          </p:nvPr>
        </p:nvSpPr>
        <p:spPr>
          <a:xfrm>
            <a:off x="439598" y="1412776"/>
            <a:ext cx="8280000" cy="4006800"/>
          </a:xfrm>
        </p:spPr>
        <p:txBody>
          <a:bodyPr anchor="ctr" anchorCtr="0">
            <a:normAutofit/>
          </a:bodyPr>
          <a:lstStyle/>
          <a:p>
            <a:r>
              <a:rPr lang="fr-CH" dirty="0" smtClean="0"/>
              <a:t>Pas </a:t>
            </a:r>
            <a:r>
              <a:rPr lang="fr-CH" dirty="0"/>
              <a:t>de remise ou vente d’alcool aux jeunes de moins de 16 </a:t>
            </a:r>
            <a:r>
              <a:rPr lang="fr-CH" dirty="0" smtClean="0"/>
              <a:t>ans (Bière, vin, cidre, etc…)</a:t>
            </a:r>
            <a:endParaRPr lang="fr-CH" dirty="0"/>
          </a:p>
          <a:p>
            <a:endParaRPr lang="fr-CH" dirty="0"/>
          </a:p>
          <a:p>
            <a:r>
              <a:rPr lang="fr-CH" dirty="0"/>
              <a:t>Pas de remise ou vente de spiritueux aux jeunes de moins de 18 ans</a:t>
            </a:r>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14</a:t>
            </a:fld>
            <a:endParaRPr lang="fr-CH" dirty="0"/>
          </a:p>
        </p:txBody>
      </p:sp>
    </p:spTree>
    <p:extLst>
      <p:ext uri="{BB962C8B-B14F-4D97-AF65-F5344CB8AC3E}">
        <p14:creationId xmlns:p14="http://schemas.microsoft.com/office/powerpoint/2010/main" val="3562620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312400" cy="581222"/>
          </a:xfrm>
        </p:spPr>
        <p:txBody>
          <a:bodyPr/>
          <a:lstStyle/>
          <a:p>
            <a:r>
              <a:rPr lang="fr-CH" dirty="0" smtClean="0"/>
              <a:t>Les jeunes et l’alcool : quels messages ?</a:t>
            </a:r>
            <a:endParaRPr lang="fr-CH" dirty="0"/>
          </a:p>
        </p:txBody>
      </p:sp>
      <p:sp>
        <p:nvSpPr>
          <p:cNvPr id="3" name="Espace réservé du contenu 2"/>
          <p:cNvSpPr>
            <a:spLocks noGrp="1"/>
          </p:cNvSpPr>
          <p:nvPr>
            <p:ph idx="1"/>
          </p:nvPr>
        </p:nvSpPr>
        <p:spPr>
          <a:xfrm>
            <a:off x="467544" y="836712"/>
            <a:ext cx="8352928" cy="5184576"/>
          </a:xfrm>
        </p:spPr>
        <p:txBody>
          <a:bodyPr>
            <a:normAutofit fontScale="32500" lnSpcReduction="20000"/>
          </a:bodyPr>
          <a:lstStyle/>
          <a:p>
            <a:pPr marL="0" indent="0">
              <a:lnSpc>
                <a:spcPct val="170000"/>
              </a:lnSpc>
              <a:buNone/>
            </a:pPr>
            <a:r>
              <a:rPr lang="fr-CH" sz="4900" dirty="0"/>
              <a:t>Jusqu’à </a:t>
            </a:r>
            <a:r>
              <a:rPr lang="fr-CH" sz="4900" b="1" dirty="0"/>
              <a:t>13 ans révolus</a:t>
            </a:r>
            <a:r>
              <a:rPr lang="fr-CH" sz="4900" dirty="0"/>
              <a:t>, pas </a:t>
            </a:r>
            <a:r>
              <a:rPr lang="fr-CH" sz="4900" dirty="0" smtClean="0"/>
              <a:t>d’alcool</a:t>
            </a:r>
          </a:p>
          <a:p>
            <a:pPr>
              <a:lnSpc>
                <a:spcPct val="170000"/>
              </a:lnSpc>
            </a:pPr>
            <a:r>
              <a:rPr lang="fr-CH" sz="4900" dirty="0" smtClean="0"/>
              <a:t>Parents</a:t>
            </a:r>
            <a:r>
              <a:rPr lang="fr-CH" sz="4900" dirty="0"/>
              <a:t>, réaffirmez votre position, expliquez l’interdit</a:t>
            </a:r>
          </a:p>
          <a:p>
            <a:pPr marL="0" indent="0">
              <a:lnSpc>
                <a:spcPct val="170000"/>
              </a:lnSpc>
              <a:buNone/>
            </a:pPr>
            <a:r>
              <a:rPr lang="fr-CH" sz="4900" b="1" dirty="0" smtClean="0"/>
              <a:t>À </a:t>
            </a:r>
            <a:r>
              <a:rPr lang="fr-CH" sz="4900" b="1" dirty="0"/>
              <a:t>14-15 ans</a:t>
            </a:r>
            <a:r>
              <a:rPr lang="fr-CH" sz="4900" dirty="0"/>
              <a:t>, les jeunes ne devraient pas en </a:t>
            </a:r>
            <a:r>
              <a:rPr lang="fr-CH" sz="4900" dirty="0" smtClean="0"/>
              <a:t>consommer</a:t>
            </a:r>
          </a:p>
          <a:p>
            <a:pPr>
              <a:lnSpc>
                <a:spcPct val="170000"/>
              </a:lnSpc>
            </a:pPr>
            <a:r>
              <a:rPr lang="fr-CH" sz="4900" dirty="0" smtClean="0"/>
              <a:t>Les </a:t>
            </a:r>
            <a:r>
              <a:rPr lang="fr-CH" sz="4900" dirty="0"/>
              <a:t>ados sont curieux, </a:t>
            </a:r>
            <a:r>
              <a:rPr lang="fr-CH" sz="4900" dirty="0" smtClean="0"/>
              <a:t>ils ont </a:t>
            </a:r>
            <a:r>
              <a:rPr lang="fr-CH" sz="4900" dirty="0"/>
              <a:t>envie de </a:t>
            </a:r>
            <a:r>
              <a:rPr lang="fr-CH" sz="4900" dirty="0" smtClean="0"/>
              <a:t>goûter : exceptionnellement </a:t>
            </a:r>
            <a:r>
              <a:rPr lang="fr-CH" sz="4900" dirty="0"/>
              <a:t>leur permettre </a:t>
            </a:r>
            <a:r>
              <a:rPr lang="fr-CH" sz="4900" dirty="0" smtClean="0"/>
              <a:t>d’en </a:t>
            </a:r>
            <a:r>
              <a:rPr lang="fr-CH" sz="4900" dirty="0"/>
              <a:t>boire un peu dans votre verre</a:t>
            </a:r>
          </a:p>
          <a:p>
            <a:pPr marL="0" indent="0">
              <a:lnSpc>
                <a:spcPct val="170000"/>
              </a:lnSpc>
              <a:buNone/>
            </a:pPr>
            <a:r>
              <a:rPr lang="fr-CH" sz="4900" dirty="0" smtClean="0"/>
              <a:t>À </a:t>
            </a:r>
            <a:r>
              <a:rPr lang="fr-CH" sz="4900" b="1" dirty="0" smtClean="0"/>
              <a:t>16-17 </a:t>
            </a:r>
            <a:r>
              <a:rPr lang="fr-CH" sz="4900" b="1" dirty="0"/>
              <a:t>ans</a:t>
            </a:r>
            <a:r>
              <a:rPr lang="fr-CH" sz="4900" dirty="0"/>
              <a:t>, pour ceux qui veulent en consommer : apprendre à gérer la </a:t>
            </a:r>
            <a:r>
              <a:rPr lang="fr-CH" sz="4900" dirty="0" smtClean="0"/>
              <a:t>consommation</a:t>
            </a:r>
          </a:p>
          <a:p>
            <a:pPr>
              <a:lnSpc>
                <a:spcPct val="170000"/>
              </a:lnSpc>
            </a:pPr>
            <a:r>
              <a:rPr lang="fr-CH" sz="4900" dirty="0" smtClean="0"/>
              <a:t>Irréalisable </a:t>
            </a:r>
            <a:r>
              <a:rPr lang="fr-CH" sz="4900" dirty="0"/>
              <a:t>d’interdire alors que la loi autorise la remise d’alcool ! Réduire les risques liés à la consommation, </a:t>
            </a:r>
            <a:r>
              <a:rPr lang="fr-CH" sz="4900" dirty="0" smtClean="0"/>
              <a:t>parler </a:t>
            </a:r>
            <a:r>
              <a:rPr lang="fr-CH" sz="4900" dirty="0"/>
              <a:t>des alternatives. Mais pas plus d’une consommation de boisson alcoolique par </a:t>
            </a:r>
            <a:r>
              <a:rPr lang="fr-CH" sz="4900" dirty="0" smtClean="0"/>
              <a:t>semaine.</a:t>
            </a:r>
          </a:p>
          <a:p>
            <a:pPr>
              <a:lnSpc>
                <a:spcPct val="170000"/>
              </a:lnSpc>
            </a:pPr>
            <a:r>
              <a:rPr lang="fr-CH" sz="4900" dirty="0" smtClean="0">
                <a:solidFill>
                  <a:srgbClr val="000000"/>
                </a:solidFill>
              </a:rPr>
              <a:t>Discutez des alternatives avec les jeunes. Personne ne devrait se sentir obligé de boire de l’alcool alors qu’il ou elle n’aime pas ça.</a:t>
            </a:r>
          </a:p>
          <a:p>
            <a:pPr marL="0" indent="0" algn="ctr">
              <a:lnSpc>
                <a:spcPct val="120000"/>
              </a:lnSpc>
              <a:buNone/>
            </a:pPr>
            <a:endParaRPr lang="fr-CH" b="1" i="1" dirty="0" smtClean="0"/>
          </a:p>
          <a:p>
            <a:pPr marL="0" indent="0" algn="ctr">
              <a:lnSpc>
                <a:spcPct val="170000"/>
              </a:lnSpc>
              <a:buNone/>
            </a:pPr>
            <a:r>
              <a:rPr lang="fr-CH" sz="4900" b="1" i="1" dirty="0" smtClean="0"/>
              <a:t>Les </a:t>
            </a:r>
            <a:r>
              <a:rPr lang="fr-CH" sz="4900" b="1" i="1" dirty="0"/>
              <a:t>jeunes de moins de 16 ans ne devraient pas consommer d'alcool!</a:t>
            </a:r>
          </a:p>
          <a:p>
            <a:pPr>
              <a:lnSpc>
                <a:spcPct val="170000"/>
              </a:lnSpc>
            </a:pPr>
            <a:endParaRPr lang="fr-CH" sz="4900"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15</a:t>
            </a:fld>
            <a:endParaRPr lang="fr-CH" dirty="0"/>
          </a:p>
        </p:txBody>
      </p:sp>
    </p:spTree>
    <p:extLst>
      <p:ext uri="{BB962C8B-B14F-4D97-AF65-F5344CB8AC3E}">
        <p14:creationId xmlns:p14="http://schemas.microsoft.com/office/powerpoint/2010/main" val="934695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9598" y="1196752"/>
            <a:ext cx="8280000" cy="4006800"/>
          </a:xfrm>
        </p:spPr>
        <p:txBody>
          <a:bodyPr anchor="ctr" anchorCtr="0"/>
          <a:lstStyle/>
          <a:p>
            <a:pPr marL="0" indent="0" algn="ctr">
              <a:buNone/>
            </a:pPr>
            <a:r>
              <a:rPr lang="fr-CH" sz="4400" dirty="0" smtClean="0"/>
              <a:t>Le cannabis</a:t>
            </a:r>
            <a:endParaRPr lang="fr-CH" sz="4400"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16</a:t>
            </a:fld>
            <a:endParaRPr lang="fr-CH" dirty="0"/>
          </a:p>
        </p:txBody>
      </p:sp>
    </p:spTree>
    <p:extLst>
      <p:ext uri="{BB962C8B-B14F-4D97-AF65-F5344CB8AC3E}">
        <p14:creationId xmlns:p14="http://schemas.microsoft.com/office/powerpoint/2010/main" val="563692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Le cannabis : appellations</a:t>
            </a:r>
            <a:endParaRPr lang="fr-CH" dirty="0"/>
          </a:p>
        </p:txBody>
      </p:sp>
      <p:sp>
        <p:nvSpPr>
          <p:cNvPr id="3" name="Espace réservé du contenu 2"/>
          <p:cNvSpPr>
            <a:spLocks noGrp="1"/>
          </p:cNvSpPr>
          <p:nvPr>
            <p:ph idx="1"/>
          </p:nvPr>
        </p:nvSpPr>
        <p:spPr>
          <a:xfrm>
            <a:off x="439598" y="1268760"/>
            <a:ext cx="8280000" cy="4338240"/>
          </a:xfrm>
        </p:spPr>
        <p:txBody>
          <a:bodyPr/>
          <a:lstStyle/>
          <a:p>
            <a:r>
              <a:rPr lang="fr-CH" noProof="1" smtClean="0"/>
              <a:t>Marijuana (herbe, pot, beuh, ganja, kif…)</a:t>
            </a:r>
          </a:p>
          <a:p>
            <a:pPr lvl="1">
              <a:buFont typeface="Wingdings" panose="05000000000000000000" pitchFamily="2" charset="2"/>
              <a:buChar char="Ø"/>
            </a:pPr>
            <a:r>
              <a:rPr lang="fr-CH" noProof="1" smtClean="0"/>
              <a:t>feuilles et sommités fleuries</a:t>
            </a:r>
          </a:p>
          <a:p>
            <a:r>
              <a:rPr lang="fr-CH" noProof="1" smtClean="0"/>
              <a:t>Haschich (shit, hasch, teuch)</a:t>
            </a:r>
          </a:p>
          <a:p>
            <a:pPr lvl="1">
              <a:buFont typeface="Wingdings" panose="05000000000000000000" pitchFamily="2" charset="2"/>
              <a:buChar char="Ø"/>
            </a:pPr>
            <a:r>
              <a:rPr lang="fr-CH" noProof="1" smtClean="0"/>
              <a:t>résine : pâte ferme de couleur variable</a:t>
            </a:r>
          </a:p>
          <a:p>
            <a:r>
              <a:rPr lang="fr-CH" noProof="1" smtClean="0"/>
              <a:t>Huile de cannabis</a:t>
            </a:r>
          </a:p>
          <a:p>
            <a:pPr lvl="1">
              <a:buFont typeface="Wingdings" panose="05000000000000000000" pitchFamily="2" charset="2"/>
              <a:buChar char="Ø"/>
            </a:pPr>
            <a:r>
              <a:rPr lang="fr-CH" noProof="1" smtClean="0"/>
              <a:t>liquide visqueux</a:t>
            </a:r>
          </a:p>
          <a:p>
            <a:r>
              <a:rPr lang="de-CH" noProof="1" smtClean="0"/>
              <a:t>Cannabinoïde de synthèse</a:t>
            </a:r>
          </a:p>
          <a:p>
            <a:pPr lvl="1">
              <a:buFont typeface="Wingdings" panose="05000000000000000000" pitchFamily="2" charset="2"/>
              <a:buChar char="Ø"/>
            </a:pPr>
            <a:r>
              <a:rPr lang="de-CH" noProof="1" smtClean="0"/>
              <a:t>incorporé dans des mélanges d’herbe à fumer (par exemple «spice»), donne un effet similaire au THC, l’élément psychoactif du cannabis.</a:t>
            </a:r>
          </a:p>
          <a:p>
            <a:pPr marL="0" indent="0">
              <a:buNone/>
            </a:pPr>
            <a:endParaRPr lang="fr-CH" dirty="0" smtClean="0"/>
          </a:p>
          <a:p>
            <a:pPr marL="457200" lvl="1" indent="0">
              <a:buNone/>
            </a:pPr>
            <a:endParaRPr lang="de-CH" dirty="0"/>
          </a:p>
          <a:p>
            <a:pPr marL="0" indent="0">
              <a:buNone/>
            </a:pPr>
            <a:endParaRPr lang="fr-CH"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solidFill>
                  <a:schemeClr val="tx1"/>
                </a:solidFill>
              </a:rPr>
              <a:pPr/>
              <a:t>17</a:t>
            </a:fld>
            <a:endParaRPr lang="fr-CH" dirty="0">
              <a:solidFill>
                <a:schemeClr val="tx1"/>
              </a:solidFill>
            </a:endParaRPr>
          </a:p>
        </p:txBody>
      </p:sp>
    </p:spTree>
    <p:extLst>
      <p:ext uri="{BB962C8B-B14F-4D97-AF65-F5344CB8AC3E}">
        <p14:creationId xmlns:p14="http://schemas.microsoft.com/office/powerpoint/2010/main" val="1875567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Le cannabis : modes de consommation</a:t>
            </a:r>
            <a:endParaRPr lang="fr-CH" dirty="0"/>
          </a:p>
        </p:txBody>
      </p:sp>
      <p:sp>
        <p:nvSpPr>
          <p:cNvPr id="3" name="Espace réservé du contenu 2"/>
          <p:cNvSpPr>
            <a:spLocks noGrp="1"/>
          </p:cNvSpPr>
          <p:nvPr>
            <p:ph idx="1"/>
          </p:nvPr>
        </p:nvSpPr>
        <p:spPr/>
        <p:txBody>
          <a:bodyPr/>
          <a:lstStyle/>
          <a:p>
            <a:pPr marL="0" indent="0">
              <a:buNone/>
            </a:pPr>
            <a:r>
              <a:rPr lang="fr-CH" b="1" dirty="0" smtClean="0"/>
              <a:t>Inhalation</a:t>
            </a:r>
          </a:p>
          <a:p>
            <a:r>
              <a:rPr lang="fr-CH" dirty="0" smtClean="0"/>
              <a:t>Joint : Cigarette de cannabis (marihuana ou haschisch) avec ou sans tabac</a:t>
            </a:r>
          </a:p>
          <a:p>
            <a:r>
              <a:rPr lang="fr-CH" noProof="1" smtClean="0"/>
              <a:t>«bong</a:t>
            </a:r>
            <a:r>
              <a:rPr lang="fr-CH" dirty="0" smtClean="0"/>
              <a:t>» (pipe à eau)</a:t>
            </a:r>
          </a:p>
          <a:p>
            <a:pPr marL="0" indent="0">
              <a:buNone/>
            </a:pPr>
            <a:endParaRPr lang="fr-CH" dirty="0"/>
          </a:p>
          <a:p>
            <a:pPr marL="0" indent="0">
              <a:buNone/>
            </a:pPr>
            <a:r>
              <a:rPr lang="fr-CH" b="1" dirty="0" smtClean="0"/>
              <a:t>Ingestion</a:t>
            </a:r>
          </a:p>
          <a:p>
            <a:r>
              <a:rPr lang="fr-CH" dirty="0" smtClean="0"/>
              <a:t>Boissons : tisane, mélange avec du lait</a:t>
            </a:r>
          </a:p>
          <a:p>
            <a:r>
              <a:rPr lang="fr-CH" dirty="0" smtClean="0"/>
              <a:t>Pâtisseries, confitures…</a:t>
            </a:r>
            <a:endParaRPr lang="fr-CH"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18</a:t>
            </a:fld>
            <a:endParaRPr lang="fr-CH" dirty="0"/>
          </a:p>
        </p:txBody>
      </p:sp>
    </p:spTree>
    <p:extLst>
      <p:ext uri="{BB962C8B-B14F-4D97-AF65-F5344CB8AC3E}">
        <p14:creationId xmlns:p14="http://schemas.microsoft.com/office/powerpoint/2010/main" val="795557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Le cannabis : effets et risques</a:t>
            </a:r>
            <a:endParaRPr lang="fr-CH" dirty="0"/>
          </a:p>
        </p:txBody>
      </p:sp>
      <p:sp>
        <p:nvSpPr>
          <p:cNvPr id="3" name="Espace réservé du contenu 2"/>
          <p:cNvSpPr>
            <a:spLocks noGrp="1"/>
          </p:cNvSpPr>
          <p:nvPr>
            <p:ph idx="1"/>
          </p:nvPr>
        </p:nvSpPr>
        <p:spPr/>
        <p:txBody>
          <a:bodyPr/>
          <a:lstStyle/>
          <a:p>
            <a:pPr marL="0" indent="0">
              <a:buNone/>
            </a:pPr>
            <a:r>
              <a:rPr lang="fr-CH" b="1" dirty="0" smtClean="0"/>
              <a:t>A court terme</a:t>
            </a:r>
          </a:p>
          <a:p>
            <a:pPr lvl="1">
              <a:buFont typeface="Arial" panose="020B0604020202020204" pitchFamily="34" charset="0"/>
              <a:buChar char="•"/>
            </a:pPr>
            <a:r>
              <a:rPr lang="fr-CH" dirty="0" smtClean="0"/>
              <a:t>Diminution des capacités de mémoire, de concentration, vitesse </a:t>
            </a:r>
            <a:r>
              <a:rPr lang="fr-CH" dirty="0"/>
              <a:t>de réaction </a:t>
            </a:r>
            <a:endParaRPr lang="fr-CH" dirty="0" smtClean="0"/>
          </a:p>
          <a:p>
            <a:pPr lvl="1">
              <a:buFont typeface="Arial" panose="020B0604020202020204" pitchFamily="34" charset="0"/>
              <a:buChar char="•"/>
            </a:pPr>
            <a:r>
              <a:rPr lang="fr-CH" dirty="0" smtClean="0"/>
              <a:t>Effet </a:t>
            </a:r>
            <a:r>
              <a:rPr lang="fr-CH" dirty="0"/>
              <a:t>inhibiteur sur la motivation </a:t>
            </a:r>
            <a:endParaRPr lang="fr-CH" dirty="0" smtClean="0"/>
          </a:p>
          <a:p>
            <a:pPr lvl="1">
              <a:buFont typeface="Arial" panose="020B0604020202020204" pitchFamily="34" charset="0"/>
              <a:buChar char="•"/>
            </a:pPr>
            <a:r>
              <a:rPr lang="fr-CH" dirty="0"/>
              <a:t>R</a:t>
            </a:r>
            <a:r>
              <a:rPr lang="fr-CH" dirty="0" smtClean="0"/>
              <a:t>isques </a:t>
            </a:r>
            <a:r>
              <a:rPr lang="fr-CH" dirty="0"/>
              <a:t>associés à la qualité du produit </a:t>
            </a:r>
            <a:r>
              <a:rPr lang="fr-CH" dirty="0" smtClean="0"/>
              <a:t>lorsque le cannabis est mélangé à d’autres substances</a:t>
            </a:r>
          </a:p>
          <a:p>
            <a:pPr lvl="1">
              <a:buFont typeface="Arial" panose="020B0604020202020204" pitchFamily="34" charset="0"/>
              <a:buChar char="•"/>
            </a:pPr>
            <a:r>
              <a:rPr lang="fr-CH" dirty="0"/>
              <a:t>I</a:t>
            </a:r>
            <a:r>
              <a:rPr lang="fr-CH" dirty="0" smtClean="0"/>
              <a:t>nflammation </a:t>
            </a:r>
            <a:r>
              <a:rPr lang="fr-CH" dirty="0"/>
              <a:t>des voies respiratoires, essoufflement, toux chronique ou </a:t>
            </a:r>
            <a:r>
              <a:rPr lang="fr-CH" dirty="0" smtClean="0"/>
              <a:t>bronchite</a:t>
            </a:r>
            <a:endParaRPr lang="fr-CH" dirty="0"/>
          </a:p>
          <a:p>
            <a:endParaRPr lang="fr-CH"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solidFill>
                  <a:schemeClr val="tx1"/>
                </a:solidFill>
              </a:rPr>
              <a:pPr/>
              <a:t>19</a:t>
            </a:fld>
            <a:endParaRPr lang="fr-CH" dirty="0">
              <a:solidFill>
                <a:schemeClr val="tx1"/>
              </a:solidFill>
            </a:endParaRPr>
          </a:p>
        </p:txBody>
      </p:sp>
    </p:spTree>
    <p:extLst>
      <p:ext uri="{BB962C8B-B14F-4D97-AF65-F5344CB8AC3E}">
        <p14:creationId xmlns:p14="http://schemas.microsoft.com/office/powerpoint/2010/main" val="2698537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312400" cy="1143000"/>
          </a:xfrm>
        </p:spPr>
        <p:txBody>
          <a:bodyPr/>
          <a:lstStyle/>
          <a:p>
            <a:pPr algn="ctr"/>
            <a:r>
              <a:rPr lang="fr-CH" dirty="0"/>
              <a:t>Plan de la présentation</a:t>
            </a:r>
          </a:p>
        </p:txBody>
      </p:sp>
      <p:sp>
        <p:nvSpPr>
          <p:cNvPr id="3" name="Espace réservé du contenu 2"/>
          <p:cNvSpPr>
            <a:spLocks noGrp="1"/>
          </p:cNvSpPr>
          <p:nvPr>
            <p:ph idx="1"/>
          </p:nvPr>
        </p:nvSpPr>
        <p:spPr>
          <a:xfrm>
            <a:off x="467544" y="1844824"/>
            <a:ext cx="8280000" cy="4006800"/>
          </a:xfrm>
        </p:spPr>
        <p:txBody>
          <a:bodyPr/>
          <a:lstStyle/>
          <a:p>
            <a:r>
              <a:rPr lang="fr-CH" dirty="0" smtClean="0"/>
              <a:t>Les </a:t>
            </a:r>
            <a:r>
              <a:rPr lang="fr-CH" dirty="0"/>
              <a:t>raisons et les motifs de </a:t>
            </a:r>
            <a:r>
              <a:rPr lang="fr-CH" dirty="0" smtClean="0"/>
              <a:t>consommer</a:t>
            </a:r>
            <a:endParaRPr lang="fr-CH" dirty="0"/>
          </a:p>
          <a:p>
            <a:r>
              <a:rPr lang="fr-CH" dirty="0"/>
              <a:t>Tabac, alcool, </a:t>
            </a:r>
            <a:r>
              <a:rPr lang="fr-CH" dirty="0" smtClean="0"/>
              <a:t>cannabis</a:t>
            </a:r>
            <a:endParaRPr lang="fr-CH" dirty="0"/>
          </a:p>
          <a:p>
            <a:r>
              <a:rPr lang="fr-FR" dirty="0"/>
              <a:t>Les comportements problématiques: </a:t>
            </a:r>
            <a:r>
              <a:rPr lang="fr-FR" dirty="0" smtClean="0"/>
              <a:t>par exemple </a:t>
            </a:r>
            <a:r>
              <a:rPr lang="fr-FR" dirty="0"/>
              <a:t>la </a:t>
            </a:r>
            <a:r>
              <a:rPr lang="fr-FR" dirty="0" smtClean="0"/>
              <a:t>cyberaddiction </a:t>
            </a:r>
            <a:endParaRPr lang="fr-CH" dirty="0"/>
          </a:p>
          <a:p>
            <a:r>
              <a:rPr lang="fr-FR" dirty="0" smtClean="0"/>
              <a:t>Le </a:t>
            </a:r>
            <a:r>
              <a:rPr lang="fr-FR" dirty="0"/>
              <a:t>rôle des </a:t>
            </a:r>
            <a:r>
              <a:rPr lang="fr-FR" dirty="0" smtClean="0"/>
              <a:t>parents</a:t>
            </a:r>
            <a:endParaRPr lang="fr-CH" dirty="0"/>
          </a:p>
          <a:p>
            <a:r>
              <a:rPr lang="fr-FR" dirty="0" smtClean="0"/>
              <a:t>Les jeunes : Comment les soutenir ?</a:t>
            </a:r>
            <a:endParaRPr lang="fr-FR" dirty="0"/>
          </a:p>
          <a:p>
            <a:endParaRPr lang="fr-CH"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2</a:t>
            </a:fld>
            <a:endParaRPr lang="fr-CH" dirty="0"/>
          </a:p>
        </p:txBody>
      </p:sp>
    </p:spTree>
    <p:extLst>
      <p:ext uri="{BB962C8B-B14F-4D97-AF65-F5344CB8AC3E}">
        <p14:creationId xmlns:p14="http://schemas.microsoft.com/office/powerpoint/2010/main" val="2143501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Le cannabis : effets et risques </a:t>
            </a:r>
            <a:endParaRPr lang="fr-CH" dirty="0"/>
          </a:p>
        </p:txBody>
      </p:sp>
      <p:sp>
        <p:nvSpPr>
          <p:cNvPr id="3" name="Espace réservé du contenu 2"/>
          <p:cNvSpPr>
            <a:spLocks noGrp="1"/>
          </p:cNvSpPr>
          <p:nvPr>
            <p:ph idx="1"/>
          </p:nvPr>
        </p:nvSpPr>
        <p:spPr/>
        <p:txBody>
          <a:bodyPr/>
          <a:lstStyle/>
          <a:p>
            <a:pPr marL="0" indent="0">
              <a:buNone/>
            </a:pPr>
            <a:r>
              <a:rPr lang="fr-CH" b="1" dirty="0" smtClean="0"/>
              <a:t>A long terme </a:t>
            </a:r>
          </a:p>
          <a:p>
            <a:pPr lvl="1">
              <a:buFont typeface="Arial" panose="020B0604020202020204" pitchFamily="34" charset="0"/>
              <a:buChar char="•"/>
            </a:pPr>
            <a:r>
              <a:rPr lang="fr-FR" dirty="0"/>
              <a:t>Augmentation du risque de cancer </a:t>
            </a:r>
            <a:endParaRPr lang="fr-FR" dirty="0" smtClean="0"/>
          </a:p>
          <a:p>
            <a:pPr lvl="1">
              <a:buFont typeface="Arial" panose="020B0604020202020204" pitchFamily="34" charset="0"/>
              <a:buChar char="•"/>
            </a:pPr>
            <a:r>
              <a:rPr lang="fr-FR" dirty="0" smtClean="0"/>
              <a:t>Altération du </a:t>
            </a:r>
            <a:r>
              <a:rPr lang="fr-FR" dirty="0"/>
              <a:t>traitement </a:t>
            </a:r>
            <a:r>
              <a:rPr lang="fr-FR" dirty="0" smtClean="0"/>
              <a:t>des informations </a:t>
            </a:r>
            <a:r>
              <a:rPr lang="fr-FR" dirty="0"/>
              <a:t>complexes</a:t>
            </a:r>
            <a:r>
              <a:rPr lang="fr-FR" dirty="0" smtClean="0"/>
              <a:t>, de </a:t>
            </a:r>
            <a:r>
              <a:rPr lang="fr-FR" dirty="0"/>
              <a:t>la mémoire et de la </a:t>
            </a:r>
            <a:r>
              <a:rPr lang="fr-FR" dirty="0" smtClean="0"/>
              <a:t>concentration</a:t>
            </a:r>
          </a:p>
          <a:p>
            <a:pPr lvl="1">
              <a:buFont typeface="Arial" panose="020B0604020202020204" pitchFamily="34" charset="0"/>
              <a:buChar char="•"/>
            </a:pPr>
            <a:r>
              <a:rPr lang="fr-FR" dirty="0" smtClean="0"/>
              <a:t>Problèmes scolaires ou professionnels </a:t>
            </a:r>
          </a:p>
          <a:p>
            <a:pPr lvl="1">
              <a:buFont typeface="Arial" panose="020B0604020202020204" pitchFamily="34" charset="0"/>
              <a:buChar char="•"/>
            </a:pPr>
            <a:r>
              <a:rPr lang="fr-FR" dirty="0" smtClean="0"/>
              <a:t>Déclenchement d’une </a:t>
            </a:r>
            <a:r>
              <a:rPr lang="fr-FR" dirty="0"/>
              <a:t>psychose </a:t>
            </a:r>
            <a:r>
              <a:rPr lang="fr-FR" dirty="0" smtClean="0"/>
              <a:t>(en cas de prédispositions) </a:t>
            </a:r>
          </a:p>
          <a:p>
            <a:pPr lvl="1">
              <a:buFont typeface="Arial" panose="020B0604020202020204" pitchFamily="34" charset="0"/>
              <a:buChar char="•"/>
            </a:pPr>
            <a:r>
              <a:rPr lang="fr-FR" dirty="0"/>
              <a:t>D</a:t>
            </a:r>
            <a:r>
              <a:rPr lang="fr-FR" dirty="0" smtClean="0"/>
              <a:t>épendance </a:t>
            </a:r>
            <a:r>
              <a:rPr lang="fr-FR" dirty="0"/>
              <a:t>physique et mentale</a:t>
            </a:r>
            <a:endParaRPr lang="fr-CH"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solidFill>
                  <a:schemeClr val="tx1"/>
                </a:solidFill>
              </a:rPr>
              <a:pPr/>
              <a:t>20</a:t>
            </a:fld>
            <a:endParaRPr lang="fr-CH" dirty="0">
              <a:solidFill>
                <a:schemeClr val="tx1"/>
              </a:solidFill>
            </a:endParaRPr>
          </a:p>
        </p:txBody>
      </p:sp>
    </p:spTree>
    <p:extLst>
      <p:ext uri="{BB962C8B-B14F-4D97-AF65-F5344CB8AC3E}">
        <p14:creationId xmlns:p14="http://schemas.microsoft.com/office/powerpoint/2010/main" val="653291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Le cannabis : effets et risques</a:t>
            </a:r>
            <a:endParaRPr lang="fr-CH" dirty="0"/>
          </a:p>
        </p:txBody>
      </p:sp>
      <p:sp>
        <p:nvSpPr>
          <p:cNvPr id="3" name="Espace réservé du contenu 2"/>
          <p:cNvSpPr>
            <a:spLocks noGrp="1"/>
          </p:cNvSpPr>
          <p:nvPr>
            <p:ph idx="1"/>
          </p:nvPr>
        </p:nvSpPr>
        <p:spPr>
          <a:xfrm>
            <a:off x="467544" y="1196752"/>
            <a:ext cx="8352928" cy="4680520"/>
          </a:xfrm>
        </p:spPr>
        <p:txBody>
          <a:bodyPr/>
          <a:lstStyle/>
          <a:p>
            <a:pPr marL="0" indent="0">
              <a:buNone/>
            </a:pPr>
            <a:r>
              <a:rPr lang="fr-CH" b="1" dirty="0" smtClean="0"/>
              <a:t>Les jeunes comme groupe vulnérable</a:t>
            </a:r>
          </a:p>
          <a:p>
            <a:pPr lvl="1">
              <a:buFont typeface="Arial" panose="020B0604020202020204" pitchFamily="34" charset="0"/>
              <a:buChar char="•"/>
            </a:pPr>
            <a:r>
              <a:rPr lang="fr-CH" dirty="0" smtClean="0"/>
              <a:t>L’adolescence est une période clé du développement psychique et physique. Plus grande sensibilité au cannabis qu’un adulte, risques de complications plus élevés.</a:t>
            </a:r>
          </a:p>
          <a:p>
            <a:pPr lvl="1">
              <a:buFont typeface="Arial" panose="020B0604020202020204" pitchFamily="34" charset="0"/>
              <a:buChar char="•"/>
            </a:pPr>
            <a:r>
              <a:rPr lang="fr-CH" dirty="0" smtClean="0"/>
              <a:t>Une consommation précoce peut avoir une influence sur le développement et la structure du cerveau.</a:t>
            </a:r>
          </a:p>
          <a:p>
            <a:pPr lvl="1">
              <a:buFont typeface="Arial" panose="020B0604020202020204" pitchFamily="34" charset="0"/>
              <a:buChar char="•"/>
            </a:pPr>
            <a:r>
              <a:rPr lang="fr-CH" dirty="0" smtClean="0"/>
              <a:t>Un impact négatif sur les capacités d’apprentissage </a:t>
            </a:r>
            <a:r>
              <a:rPr lang="fr-CH" dirty="0"/>
              <a:t>et </a:t>
            </a:r>
            <a:r>
              <a:rPr lang="fr-CH" dirty="0" smtClean="0"/>
              <a:t>le potentiel de développement au-delà du cadre scolaire, les apprentissages dans le domaine personnel peuvent être entravés si utilisation du cannabis pour gérer le stress et les émotions.</a:t>
            </a:r>
            <a:endParaRPr lang="fr-CH" dirty="0"/>
          </a:p>
          <a:p>
            <a:pPr lvl="1"/>
            <a:endParaRPr lang="fr-CH"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solidFill>
                  <a:schemeClr val="tx1"/>
                </a:solidFill>
              </a:rPr>
              <a:pPr/>
              <a:t>21</a:t>
            </a:fld>
            <a:endParaRPr lang="fr-CH" dirty="0">
              <a:solidFill>
                <a:schemeClr val="tx1"/>
              </a:solidFill>
            </a:endParaRPr>
          </a:p>
        </p:txBody>
      </p:sp>
    </p:spTree>
    <p:extLst>
      <p:ext uri="{BB962C8B-B14F-4D97-AF65-F5344CB8AC3E}">
        <p14:creationId xmlns:p14="http://schemas.microsoft.com/office/powerpoint/2010/main" val="1391579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sz="3100" dirty="0" smtClean="0"/>
              <a:t>Les jeunes et le cannabis : quels messages ?</a:t>
            </a:r>
            <a:endParaRPr lang="fr-CH" sz="3100" dirty="0"/>
          </a:p>
        </p:txBody>
      </p:sp>
      <p:sp>
        <p:nvSpPr>
          <p:cNvPr id="3" name="Espace réservé du contenu 2"/>
          <p:cNvSpPr>
            <a:spLocks noGrp="1"/>
          </p:cNvSpPr>
          <p:nvPr>
            <p:ph idx="1"/>
          </p:nvPr>
        </p:nvSpPr>
        <p:spPr/>
        <p:txBody>
          <a:bodyPr>
            <a:normAutofit/>
          </a:bodyPr>
          <a:lstStyle/>
          <a:p>
            <a:r>
              <a:rPr lang="fr-CH" dirty="0"/>
              <a:t>Dissuader les jeunes de commencer à consommer du cannabis !</a:t>
            </a:r>
          </a:p>
          <a:p>
            <a:r>
              <a:rPr lang="fr-CH" dirty="0"/>
              <a:t>Si les jeunes consomment, les aider à arrêter, au besoin, avec l’accompagnement de professionnel-le-s</a:t>
            </a:r>
          </a:p>
          <a:p>
            <a:r>
              <a:rPr lang="fr-CH" dirty="0"/>
              <a:t>Cannabis et études/apprentissage, conduite de vélo ou scooter ne font pas bon ménage</a:t>
            </a:r>
          </a:p>
          <a:p>
            <a:pPr>
              <a:buNone/>
            </a:pPr>
            <a:endParaRPr lang="fr-CH" dirty="0"/>
          </a:p>
          <a:p>
            <a:pPr algn="ctr">
              <a:buNone/>
            </a:pPr>
            <a:r>
              <a:rPr lang="fr-CH" b="1" i="1" dirty="0"/>
              <a:t>Un joint ne fait pas de l’adolescent un </a:t>
            </a:r>
            <a:r>
              <a:rPr lang="fr-CH" b="1" i="1" dirty="0" smtClean="0"/>
              <a:t>toxicomane !</a:t>
            </a:r>
            <a:endParaRPr lang="fr-CH" b="1" i="1" dirty="0"/>
          </a:p>
          <a:p>
            <a:pPr algn="ctr">
              <a:buNone/>
            </a:pPr>
            <a:r>
              <a:rPr lang="fr-CH" b="1" i="1" dirty="0"/>
              <a:t>Ne pas diaboliser, ni </a:t>
            </a:r>
            <a:r>
              <a:rPr lang="fr-CH" b="1" i="1" dirty="0" smtClean="0"/>
              <a:t>banaliser</a:t>
            </a:r>
            <a:endParaRPr lang="fr-CH" b="1" i="1"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22</a:t>
            </a:fld>
            <a:endParaRPr lang="fr-CH" dirty="0"/>
          </a:p>
        </p:txBody>
      </p:sp>
    </p:spTree>
    <p:extLst>
      <p:ext uri="{BB962C8B-B14F-4D97-AF65-F5344CB8AC3E}">
        <p14:creationId xmlns:p14="http://schemas.microsoft.com/office/powerpoint/2010/main" val="2379322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Objectifs </a:t>
            </a:r>
            <a:r>
              <a:rPr lang="fr-CH" dirty="0"/>
              <a:t>g</a:t>
            </a:r>
            <a:r>
              <a:rPr lang="fr-CH" dirty="0" smtClean="0"/>
              <a:t>lobaux de la prévention,</a:t>
            </a:r>
            <a:br>
              <a:rPr lang="fr-CH" dirty="0" smtClean="0"/>
            </a:br>
            <a:r>
              <a:rPr lang="fr-CH" dirty="0" smtClean="0"/>
              <a:t>quelle que soit la substance</a:t>
            </a:r>
            <a:endParaRPr lang="fr-CH" dirty="0"/>
          </a:p>
        </p:txBody>
      </p:sp>
      <p:sp>
        <p:nvSpPr>
          <p:cNvPr id="3" name="Espace réservé du contenu 2"/>
          <p:cNvSpPr>
            <a:spLocks noGrp="1"/>
          </p:cNvSpPr>
          <p:nvPr>
            <p:ph idx="1"/>
          </p:nvPr>
        </p:nvSpPr>
        <p:spPr/>
        <p:txBody>
          <a:bodyPr/>
          <a:lstStyle/>
          <a:p>
            <a:pPr algn="ctr">
              <a:buNone/>
            </a:pPr>
            <a:endParaRPr lang="fr-CH" sz="2000" b="1" dirty="0" smtClean="0"/>
          </a:p>
          <a:p>
            <a:pPr algn="ctr">
              <a:buNone/>
            </a:pPr>
            <a:r>
              <a:rPr lang="fr-CH" b="1" dirty="0" smtClean="0"/>
              <a:t>Retarder </a:t>
            </a:r>
            <a:r>
              <a:rPr lang="fr-CH" b="1" dirty="0"/>
              <a:t>les premières consommations et/ou dissuader de commencer</a:t>
            </a:r>
          </a:p>
          <a:p>
            <a:endParaRPr lang="fr-FR" dirty="0" smtClean="0"/>
          </a:p>
          <a:p>
            <a:r>
              <a:rPr lang="fr-FR" dirty="0" smtClean="0"/>
              <a:t>Plus </a:t>
            </a:r>
            <a:r>
              <a:rPr lang="fr-FR" noProof="1" smtClean="0">
                <a:solidFill>
                  <a:srgbClr val="000000"/>
                </a:solidFill>
              </a:rPr>
              <a:t>un-e </a:t>
            </a:r>
            <a:r>
              <a:rPr lang="fr-FR" dirty="0" smtClean="0"/>
              <a:t>jeune </a:t>
            </a:r>
            <a:r>
              <a:rPr lang="fr-FR" dirty="0"/>
              <a:t>commence tôt à consommer régulièrement de l’alcool, du tabac ou du cannabis, plus le risque est grand </a:t>
            </a:r>
            <a:r>
              <a:rPr lang="fr-FR" dirty="0" smtClean="0">
                <a:solidFill>
                  <a:srgbClr val="000000"/>
                </a:solidFill>
              </a:rPr>
              <a:t>qu’il/elle </a:t>
            </a:r>
            <a:r>
              <a:rPr lang="fr-FR" dirty="0"/>
              <a:t>développe une </a:t>
            </a:r>
            <a:r>
              <a:rPr lang="de-CH" noProof="1" smtClean="0"/>
              <a:t>addiction</a:t>
            </a:r>
            <a:r>
              <a:rPr lang="de-CH" dirty="0" smtClean="0"/>
              <a:t>.</a:t>
            </a:r>
            <a:endParaRPr lang="fr-CH" dirty="0"/>
          </a:p>
          <a:p>
            <a:endParaRPr lang="fr-CH"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23</a:t>
            </a:fld>
            <a:endParaRPr lang="fr-CH" dirty="0"/>
          </a:p>
        </p:txBody>
      </p:sp>
    </p:spTree>
    <p:extLst>
      <p:ext uri="{BB962C8B-B14F-4D97-AF65-F5344CB8AC3E}">
        <p14:creationId xmlns:p14="http://schemas.microsoft.com/office/powerpoint/2010/main" val="2238289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9598" y="1196752"/>
            <a:ext cx="8280000" cy="4006800"/>
          </a:xfrm>
        </p:spPr>
        <p:txBody>
          <a:bodyPr anchor="ctr" anchorCtr="0"/>
          <a:lstStyle/>
          <a:p>
            <a:pPr marL="0" indent="0" algn="ctr">
              <a:spcAft>
                <a:spcPts val="600"/>
              </a:spcAft>
              <a:buNone/>
            </a:pPr>
            <a:r>
              <a:rPr lang="fr-CH" sz="4000" dirty="0">
                <a:ea typeface="+mj-ea"/>
              </a:rPr>
              <a:t>Les comportements problématiques</a:t>
            </a:r>
          </a:p>
          <a:p>
            <a:pPr marL="0" indent="0" algn="ctr">
              <a:buNone/>
            </a:pPr>
            <a:r>
              <a:rPr lang="fr-CH" sz="3200" dirty="0">
                <a:ea typeface="+mj-ea"/>
              </a:rPr>
              <a:t>Un exemple : la cyberaddiction</a:t>
            </a:r>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24</a:t>
            </a:fld>
            <a:endParaRPr lang="fr-CH" dirty="0"/>
          </a:p>
        </p:txBody>
      </p:sp>
    </p:spTree>
    <p:extLst>
      <p:ext uri="{BB962C8B-B14F-4D97-AF65-F5344CB8AC3E}">
        <p14:creationId xmlns:p14="http://schemas.microsoft.com/office/powerpoint/2010/main" val="2897649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La cyberaddiction</a:t>
            </a:r>
            <a:endParaRPr lang="fr-CH" dirty="0"/>
          </a:p>
        </p:txBody>
      </p:sp>
      <p:sp>
        <p:nvSpPr>
          <p:cNvPr id="3" name="Espace réservé du contenu 2"/>
          <p:cNvSpPr>
            <a:spLocks noGrp="1"/>
          </p:cNvSpPr>
          <p:nvPr>
            <p:ph idx="1"/>
          </p:nvPr>
        </p:nvSpPr>
        <p:spPr>
          <a:xfrm>
            <a:off x="439598" y="1412776"/>
            <a:ext cx="8280000" cy="4006800"/>
          </a:xfrm>
        </p:spPr>
        <p:txBody>
          <a:bodyPr anchor="ctr" anchorCtr="0"/>
          <a:lstStyle/>
          <a:p>
            <a:pPr marL="0" indent="0" algn="ctr">
              <a:buNone/>
            </a:pPr>
            <a:r>
              <a:rPr lang="fr-CH" dirty="0" smtClean="0"/>
              <a:t>La cyberaddiction est une addiction</a:t>
            </a:r>
            <a:r>
              <a:rPr lang="fr-CH" dirty="0" smtClean="0">
                <a:solidFill>
                  <a:srgbClr val="FF0000"/>
                </a:solidFill>
              </a:rPr>
              <a:t> </a:t>
            </a:r>
            <a:r>
              <a:rPr lang="fr-CH" dirty="0" smtClean="0"/>
              <a:t>sans substance </a:t>
            </a:r>
          </a:p>
          <a:p>
            <a:pPr marL="0" indent="0" algn="ctr">
              <a:buNone/>
            </a:pPr>
            <a:r>
              <a:rPr lang="fr-CH" dirty="0" smtClean="0"/>
              <a:t>(pas de consommation de produits psychoactifs)</a:t>
            </a:r>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25</a:t>
            </a:fld>
            <a:endParaRPr lang="fr-CH" dirty="0"/>
          </a:p>
        </p:txBody>
      </p:sp>
    </p:spTree>
    <p:extLst>
      <p:ext uri="{BB962C8B-B14F-4D97-AF65-F5344CB8AC3E}">
        <p14:creationId xmlns:p14="http://schemas.microsoft.com/office/powerpoint/2010/main" val="93078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Cyberaddiction, différentes problématiques et spécificités de genre</a:t>
            </a:r>
            <a:endParaRPr lang="fr-CH" dirty="0"/>
          </a:p>
        </p:txBody>
      </p:sp>
      <p:sp>
        <p:nvSpPr>
          <p:cNvPr id="3" name="Espace réservé du contenu 2"/>
          <p:cNvSpPr>
            <a:spLocks noGrp="1"/>
          </p:cNvSpPr>
          <p:nvPr>
            <p:ph idx="1"/>
          </p:nvPr>
        </p:nvSpPr>
        <p:spPr>
          <a:xfrm>
            <a:off x="439598" y="2204864"/>
            <a:ext cx="8280000" cy="3600400"/>
          </a:xfrm>
        </p:spPr>
        <p:txBody>
          <a:bodyPr>
            <a:normAutofit/>
          </a:bodyPr>
          <a:lstStyle/>
          <a:p>
            <a:pPr>
              <a:spcAft>
                <a:spcPts val="600"/>
              </a:spcAft>
            </a:pPr>
            <a:r>
              <a:rPr lang="fr-CH" dirty="0"/>
              <a:t>Ce sont plutôt les jeux en ligne et les sites de communication qui peuvent devenir </a:t>
            </a:r>
            <a:r>
              <a:rPr lang="fr-CH" dirty="0" smtClean="0"/>
              <a:t>problématiques</a:t>
            </a:r>
          </a:p>
          <a:p>
            <a:pPr marL="0" indent="0">
              <a:spcAft>
                <a:spcPts val="600"/>
              </a:spcAft>
              <a:buNone/>
            </a:pPr>
            <a:endParaRPr lang="fr-CH" dirty="0"/>
          </a:p>
          <a:p>
            <a:r>
              <a:rPr lang="fr-CH" dirty="0"/>
              <a:t>Utilisation par les jeunes selon le genre</a:t>
            </a:r>
          </a:p>
          <a:p>
            <a:pPr lvl="1">
              <a:buFont typeface="Wingdings" panose="05000000000000000000" pitchFamily="2" charset="2"/>
              <a:buChar char="Ø"/>
            </a:pPr>
            <a:r>
              <a:rPr lang="fr-CH" dirty="0" smtClean="0"/>
              <a:t>Communication en </a:t>
            </a:r>
            <a:r>
              <a:rPr lang="fr-CH" dirty="0"/>
              <a:t>ligne </a:t>
            </a:r>
            <a:r>
              <a:rPr lang="fr-CH" dirty="0" smtClean="0"/>
              <a:t>: </a:t>
            </a:r>
            <a:r>
              <a:rPr lang="fr-CH" dirty="0"/>
              <a:t>surtout les filles</a:t>
            </a:r>
          </a:p>
          <a:p>
            <a:pPr lvl="1">
              <a:spcAft>
                <a:spcPts val="600"/>
              </a:spcAft>
              <a:buFont typeface="Wingdings" panose="05000000000000000000" pitchFamily="2" charset="2"/>
              <a:buChar char="Ø"/>
            </a:pPr>
            <a:r>
              <a:rPr lang="fr-CH" dirty="0" smtClean="0"/>
              <a:t>Jeux vidéo (type World </a:t>
            </a:r>
            <a:r>
              <a:rPr lang="fr-CH" dirty="0"/>
              <a:t>of </a:t>
            </a:r>
            <a:r>
              <a:rPr lang="fr-CH" dirty="0" err="1" smtClean="0"/>
              <a:t>Warcraft</a:t>
            </a:r>
            <a:r>
              <a:rPr lang="fr-CH" dirty="0" smtClean="0"/>
              <a:t>) : </a:t>
            </a:r>
            <a:r>
              <a:rPr lang="fr-CH" dirty="0"/>
              <a:t>surtout les </a:t>
            </a:r>
            <a:r>
              <a:rPr lang="fr-CH" dirty="0" smtClean="0"/>
              <a:t>garçons</a:t>
            </a:r>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26</a:t>
            </a:fld>
            <a:endParaRPr lang="fr-CH" dirty="0"/>
          </a:p>
        </p:txBody>
      </p:sp>
    </p:spTree>
    <p:extLst>
      <p:ext uri="{BB962C8B-B14F-4D97-AF65-F5344CB8AC3E}">
        <p14:creationId xmlns:p14="http://schemas.microsoft.com/office/powerpoint/2010/main" val="724498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La cyberaddiction : les risques</a:t>
            </a:r>
            <a:endParaRPr lang="fr-CH" dirty="0"/>
          </a:p>
        </p:txBody>
      </p:sp>
      <p:sp>
        <p:nvSpPr>
          <p:cNvPr id="3" name="Espace réservé du contenu 2"/>
          <p:cNvSpPr>
            <a:spLocks noGrp="1"/>
          </p:cNvSpPr>
          <p:nvPr>
            <p:ph idx="1"/>
          </p:nvPr>
        </p:nvSpPr>
        <p:spPr>
          <a:xfrm>
            <a:off x="467544" y="980728"/>
            <a:ext cx="8280000" cy="4006800"/>
          </a:xfrm>
        </p:spPr>
        <p:txBody>
          <a:bodyPr/>
          <a:lstStyle/>
          <a:p>
            <a:r>
              <a:rPr lang="fr-CH" sz="2200" dirty="0" smtClean="0"/>
              <a:t>Impact négatif sur les relations sociales et</a:t>
            </a:r>
            <a:r>
              <a:rPr lang="fr-CH" sz="2200" dirty="0" smtClean="0">
                <a:solidFill>
                  <a:srgbClr val="FF0000"/>
                </a:solidFill>
              </a:rPr>
              <a:t> </a:t>
            </a:r>
            <a:r>
              <a:rPr lang="fr-CH" sz="2200" dirty="0" smtClean="0"/>
              <a:t>familiales</a:t>
            </a:r>
          </a:p>
          <a:p>
            <a:r>
              <a:rPr lang="fr-CH" sz="2200" dirty="0" smtClean="0"/>
              <a:t>Risque de compromettre le développement de ses compétences sociales</a:t>
            </a:r>
          </a:p>
          <a:p>
            <a:r>
              <a:rPr lang="fr-CH" sz="2200" dirty="0" smtClean="0"/>
              <a:t>Impact négatif sur les performances scolaires et professionnelles</a:t>
            </a:r>
          </a:p>
          <a:p>
            <a:r>
              <a:rPr lang="fr-CH" sz="2200" dirty="0" smtClean="0"/>
              <a:t>Conséquences possibles sur la santé physique : défaut de posture, alimentation désordonnée, maux de tête, problèmes de vue</a:t>
            </a:r>
          </a:p>
          <a:p>
            <a:r>
              <a:rPr lang="fr-CH" sz="2200" dirty="0" smtClean="0"/>
              <a:t>Conséquences possibles sur la santé psychique : dépression, anxiété </a:t>
            </a:r>
            <a:endParaRPr lang="fr-CH" sz="2200" dirty="0"/>
          </a:p>
          <a:p>
            <a:pPr marL="0" indent="0" algn="ctr">
              <a:buNone/>
            </a:pPr>
            <a:r>
              <a:rPr lang="fr-CH" sz="2200" b="1" i="1" dirty="0" smtClean="0"/>
              <a:t>Certains usages excessifs d’</a:t>
            </a:r>
            <a:r>
              <a:rPr lang="fr-CH" sz="2200" b="1" i="1" dirty="0"/>
              <a:t>I</a:t>
            </a:r>
            <a:r>
              <a:rPr lang="fr-CH" sz="2200" b="1" i="1" dirty="0" smtClean="0"/>
              <a:t>nternet peuvent entraîner des modifications du cerveau, en particulier celles du centre responsable du plaisir</a:t>
            </a:r>
            <a:endParaRPr lang="fr-CH" sz="2200" b="1" i="1"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27</a:t>
            </a:fld>
            <a:endParaRPr lang="fr-CH" dirty="0"/>
          </a:p>
        </p:txBody>
      </p:sp>
    </p:spTree>
    <p:extLst>
      <p:ext uri="{BB962C8B-B14F-4D97-AF65-F5344CB8AC3E}">
        <p14:creationId xmlns:p14="http://schemas.microsoft.com/office/powerpoint/2010/main" val="1589172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La cyberaddiction</a:t>
            </a:r>
            <a:endParaRPr lang="fr-CH" dirty="0"/>
          </a:p>
        </p:txBody>
      </p:sp>
      <p:sp>
        <p:nvSpPr>
          <p:cNvPr id="3" name="Espace réservé du contenu 2"/>
          <p:cNvSpPr>
            <a:spLocks noGrp="1"/>
          </p:cNvSpPr>
          <p:nvPr>
            <p:ph idx="1"/>
          </p:nvPr>
        </p:nvSpPr>
        <p:spPr>
          <a:xfrm>
            <a:off x="439598" y="1438424"/>
            <a:ext cx="8280000" cy="4006800"/>
          </a:xfrm>
        </p:spPr>
        <p:txBody>
          <a:bodyPr anchor="ctr" anchorCtr="0"/>
          <a:lstStyle/>
          <a:p>
            <a:pPr marL="0" indent="0" algn="ctr">
              <a:buNone/>
            </a:pPr>
            <a:r>
              <a:rPr lang="fr-CH" dirty="0" smtClean="0"/>
              <a:t>Le temps en ligne n’est pas un critère d’addiction en soi, c’est le désintérêt pour d’autres domaines de la vie qui est déterminant</a:t>
            </a:r>
            <a:endParaRPr lang="fr-CH"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28</a:t>
            </a:fld>
            <a:endParaRPr lang="fr-CH" dirty="0"/>
          </a:p>
        </p:txBody>
      </p:sp>
    </p:spTree>
    <p:extLst>
      <p:ext uri="{BB962C8B-B14F-4D97-AF65-F5344CB8AC3E}">
        <p14:creationId xmlns:p14="http://schemas.microsoft.com/office/powerpoint/2010/main" val="788521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La cyberaddiction : quels messages ?</a:t>
            </a:r>
            <a:endParaRPr lang="fr-CH" dirty="0"/>
          </a:p>
        </p:txBody>
      </p:sp>
      <p:sp>
        <p:nvSpPr>
          <p:cNvPr id="3" name="Espace réservé du contenu 2"/>
          <p:cNvSpPr>
            <a:spLocks noGrp="1"/>
          </p:cNvSpPr>
          <p:nvPr>
            <p:ph idx="1"/>
          </p:nvPr>
        </p:nvSpPr>
        <p:spPr>
          <a:xfrm>
            <a:off x="467544" y="1268760"/>
            <a:ext cx="8236858" cy="4277072"/>
          </a:xfrm>
        </p:spPr>
        <p:txBody>
          <a:bodyPr>
            <a:normAutofit/>
          </a:bodyPr>
          <a:lstStyle/>
          <a:p>
            <a:pPr>
              <a:spcBef>
                <a:spcPts val="0"/>
              </a:spcBef>
            </a:pPr>
            <a:endParaRPr lang="fr-CH" sz="2000" dirty="0" smtClean="0"/>
          </a:p>
          <a:p>
            <a:pPr>
              <a:spcBef>
                <a:spcPts val="0"/>
              </a:spcBef>
            </a:pPr>
            <a:r>
              <a:rPr lang="fr-CH" dirty="0" smtClean="0"/>
              <a:t>S’intéresser et discuter de l’usage et des contenus des sites, jeux et films</a:t>
            </a:r>
          </a:p>
          <a:p>
            <a:pPr>
              <a:spcBef>
                <a:spcPts val="0"/>
              </a:spcBef>
            </a:pPr>
            <a:r>
              <a:rPr lang="fr-CH" dirty="0" smtClean="0"/>
              <a:t>Restreindre l’accès à des jeux en se basant sur la norme d’âge PEGI : </a:t>
            </a:r>
            <a:r>
              <a:rPr lang="fr-CH" dirty="0" smtClean="0">
                <a:hlinkClick r:id="rId3"/>
              </a:rPr>
              <a:t>www.pegi.info</a:t>
            </a:r>
            <a:endParaRPr lang="fr-CH" dirty="0" smtClean="0"/>
          </a:p>
          <a:p>
            <a:pPr>
              <a:spcBef>
                <a:spcPts val="0"/>
              </a:spcBef>
            </a:pPr>
            <a:r>
              <a:rPr lang="fr-CH" dirty="0" smtClean="0"/>
              <a:t>Définir une durée d’utilisation d’Internet</a:t>
            </a:r>
          </a:p>
          <a:p>
            <a:pPr>
              <a:spcBef>
                <a:spcPts val="0"/>
              </a:spcBef>
            </a:pPr>
            <a:r>
              <a:rPr lang="fr-CH" dirty="0" smtClean="0"/>
              <a:t>Contrôler et limiter l’accès au contenu sur Internet (filtres parentaux)</a:t>
            </a:r>
          </a:p>
          <a:p>
            <a:pPr>
              <a:spcBef>
                <a:spcPts val="0"/>
              </a:spcBef>
            </a:pPr>
            <a:endParaRPr lang="fr-CH" sz="2600" dirty="0" smtClean="0"/>
          </a:p>
          <a:p>
            <a:pPr marL="0" indent="0" algn="ctr">
              <a:buNone/>
            </a:pPr>
            <a:endParaRPr lang="fr-CH" b="1" i="1" dirty="0" smtClean="0"/>
          </a:p>
          <a:p>
            <a:pPr marL="0" indent="0" algn="ctr">
              <a:buNone/>
            </a:pPr>
            <a:r>
              <a:rPr lang="fr-CH" b="1" i="1" dirty="0" smtClean="0"/>
              <a:t>Le dialogue et le contrôle parental sont essentiels</a:t>
            </a:r>
            <a:endParaRPr lang="fr-CH" b="1" i="1"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29</a:t>
            </a:fld>
            <a:endParaRPr lang="fr-CH" dirty="0"/>
          </a:p>
        </p:txBody>
      </p:sp>
    </p:spTree>
    <p:extLst>
      <p:ext uri="{BB962C8B-B14F-4D97-AF65-F5344CB8AC3E}">
        <p14:creationId xmlns:p14="http://schemas.microsoft.com/office/powerpoint/2010/main" val="1908853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312400" cy="1143000"/>
          </a:xfrm>
        </p:spPr>
        <p:txBody>
          <a:bodyPr>
            <a:normAutofit/>
          </a:bodyPr>
          <a:lstStyle/>
          <a:p>
            <a:pPr algn="ctr"/>
            <a:r>
              <a:rPr lang="fr-CH" dirty="0"/>
              <a:t>Raisons et motifs de fumer invoqués </a:t>
            </a:r>
            <a:r>
              <a:rPr lang="fr-CH" dirty="0" smtClean="0"/>
              <a:t/>
            </a:r>
            <a:br>
              <a:rPr lang="fr-CH" dirty="0" smtClean="0"/>
            </a:br>
            <a:r>
              <a:rPr lang="fr-CH" dirty="0" smtClean="0"/>
              <a:t>par </a:t>
            </a:r>
            <a:r>
              <a:rPr lang="fr-CH" dirty="0"/>
              <a:t>les </a:t>
            </a:r>
            <a:r>
              <a:rPr lang="fr-CH" dirty="0" smtClean="0"/>
              <a:t>jeunes*</a:t>
            </a:r>
            <a:endParaRPr lang="fr-CH" dirty="0">
              <a:solidFill>
                <a:srgbClr val="FF0000"/>
              </a:solidFill>
            </a:endParaRPr>
          </a:p>
        </p:txBody>
      </p:sp>
      <p:sp>
        <p:nvSpPr>
          <p:cNvPr id="3" name="Espace réservé du contenu 2"/>
          <p:cNvSpPr>
            <a:spLocks noGrp="1"/>
          </p:cNvSpPr>
          <p:nvPr>
            <p:ph idx="1"/>
          </p:nvPr>
        </p:nvSpPr>
        <p:spPr>
          <a:xfrm>
            <a:off x="467544" y="1196752"/>
            <a:ext cx="8352928" cy="3960440"/>
          </a:xfrm>
        </p:spPr>
        <p:txBody>
          <a:bodyPr wrap="square">
            <a:normAutofit fontScale="40000" lnSpcReduction="20000"/>
          </a:bodyPr>
          <a:lstStyle/>
          <a:p>
            <a:pPr>
              <a:lnSpc>
                <a:spcPct val="150000"/>
              </a:lnSpc>
              <a:spcBef>
                <a:spcPts val="0"/>
              </a:spcBef>
            </a:pPr>
            <a:r>
              <a:rPr lang="fr-CH" sz="3800" dirty="0" smtClean="0"/>
              <a:t>Parce que fumer est devenue une habitude</a:t>
            </a:r>
            <a:endParaRPr lang="fr-CH" sz="3800" dirty="0"/>
          </a:p>
          <a:p>
            <a:pPr>
              <a:lnSpc>
                <a:spcPct val="150000"/>
              </a:lnSpc>
              <a:spcBef>
                <a:spcPts val="0"/>
              </a:spcBef>
            </a:pPr>
            <a:r>
              <a:rPr lang="fr-CH" sz="3800" dirty="0" smtClean="0"/>
              <a:t>Parce que je suis souvent en proie au stress et que fumer me calme</a:t>
            </a:r>
            <a:endParaRPr lang="fr-CH" sz="3800" dirty="0"/>
          </a:p>
          <a:p>
            <a:pPr>
              <a:lnSpc>
                <a:spcPct val="150000"/>
              </a:lnSpc>
              <a:spcBef>
                <a:spcPts val="0"/>
              </a:spcBef>
            </a:pPr>
            <a:r>
              <a:rPr lang="fr-CH" sz="3800" dirty="0" smtClean="0"/>
              <a:t>Parce que j’apprécie le goût du tabac</a:t>
            </a:r>
          </a:p>
          <a:p>
            <a:pPr>
              <a:lnSpc>
                <a:spcPct val="150000"/>
              </a:lnSpc>
              <a:spcBef>
                <a:spcPts val="0"/>
              </a:spcBef>
            </a:pPr>
            <a:r>
              <a:rPr lang="fr-CH" sz="3800" dirty="0"/>
              <a:t>Parce </a:t>
            </a:r>
            <a:r>
              <a:rPr lang="fr-CH" sz="3800" dirty="0" smtClean="0"/>
              <a:t>que je n’arrive pas à arrêter de fumer</a:t>
            </a:r>
          </a:p>
          <a:p>
            <a:pPr>
              <a:lnSpc>
                <a:spcPct val="150000"/>
              </a:lnSpc>
              <a:spcBef>
                <a:spcPts val="0"/>
              </a:spcBef>
            </a:pPr>
            <a:r>
              <a:rPr lang="fr-CH" sz="3800" dirty="0"/>
              <a:t>Parce </a:t>
            </a:r>
            <a:r>
              <a:rPr lang="fr-CH" sz="3800" dirty="0" smtClean="0"/>
              <a:t>que je m’ennuie</a:t>
            </a:r>
          </a:p>
          <a:p>
            <a:pPr>
              <a:lnSpc>
                <a:spcPct val="150000"/>
              </a:lnSpc>
              <a:spcBef>
                <a:spcPts val="0"/>
              </a:spcBef>
            </a:pPr>
            <a:r>
              <a:rPr lang="fr-CH" sz="3800" dirty="0"/>
              <a:t>Parce </a:t>
            </a:r>
            <a:r>
              <a:rPr lang="fr-CH" sz="3800" dirty="0" smtClean="0"/>
              <a:t>que mes copains et mes camarades fument</a:t>
            </a:r>
          </a:p>
          <a:p>
            <a:pPr>
              <a:lnSpc>
                <a:spcPct val="150000"/>
              </a:lnSpc>
              <a:spcBef>
                <a:spcPts val="0"/>
              </a:spcBef>
            </a:pPr>
            <a:r>
              <a:rPr lang="fr-CH" sz="3800" dirty="0"/>
              <a:t>Parce </a:t>
            </a:r>
            <a:r>
              <a:rPr lang="fr-CH" sz="3800" dirty="0" smtClean="0"/>
              <a:t>que sinon je ne sais souvent pas quoi faire de mes mains</a:t>
            </a:r>
          </a:p>
          <a:p>
            <a:pPr>
              <a:lnSpc>
                <a:spcPct val="150000"/>
              </a:lnSpc>
              <a:spcBef>
                <a:spcPts val="0"/>
              </a:spcBef>
            </a:pPr>
            <a:r>
              <a:rPr lang="fr-CH" sz="3800" dirty="0"/>
              <a:t>Parce </a:t>
            </a:r>
            <a:r>
              <a:rPr lang="fr-CH" sz="3800" dirty="0" smtClean="0"/>
              <a:t>que ça me donne un sentiment de liberté</a:t>
            </a:r>
          </a:p>
          <a:p>
            <a:pPr>
              <a:lnSpc>
                <a:spcPct val="150000"/>
              </a:lnSpc>
              <a:spcBef>
                <a:spcPts val="0"/>
              </a:spcBef>
            </a:pPr>
            <a:r>
              <a:rPr lang="fr-CH" sz="3800" dirty="0"/>
              <a:t>Parce </a:t>
            </a:r>
            <a:r>
              <a:rPr lang="fr-CH" sz="3800" dirty="0" smtClean="0"/>
              <a:t>que sinon je prendrais du poids</a:t>
            </a:r>
          </a:p>
          <a:p>
            <a:pPr>
              <a:lnSpc>
                <a:spcPct val="150000"/>
              </a:lnSpc>
              <a:spcBef>
                <a:spcPts val="0"/>
              </a:spcBef>
            </a:pPr>
            <a:r>
              <a:rPr lang="fr-CH" sz="3800" dirty="0"/>
              <a:t>Parce </a:t>
            </a:r>
            <a:r>
              <a:rPr lang="fr-CH" sz="3800" dirty="0" smtClean="0"/>
              <a:t>que je suis plus performant</a:t>
            </a:r>
          </a:p>
          <a:p>
            <a:pPr>
              <a:lnSpc>
                <a:spcPct val="150000"/>
              </a:lnSpc>
              <a:spcBef>
                <a:spcPts val="0"/>
              </a:spcBef>
            </a:pPr>
            <a:r>
              <a:rPr lang="fr-CH" sz="3800" dirty="0"/>
              <a:t>Parce </a:t>
            </a:r>
            <a:r>
              <a:rPr lang="fr-CH" sz="3800" dirty="0" smtClean="0"/>
              <a:t>qu’on dégage quelque chose en tant que fumeur</a:t>
            </a:r>
          </a:p>
          <a:p>
            <a:pPr>
              <a:lnSpc>
                <a:spcPct val="150000"/>
              </a:lnSpc>
              <a:spcBef>
                <a:spcPts val="0"/>
              </a:spcBef>
            </a:pPr>
            <a:r>
              <a:rPr lang="fr-CH" sz="3800" dirty="0"/>
              <a:t>Parce </a:t>
            </a:r>
            <a:r>
              <a:rPr lang="fr-CH" sz="3800" dirty="0" smtClean="0"/>
              <a:t>que c’est cool</a:t>
            </a:r>
          </a:p>
          <a:p>
            <a:pPr>
              <a:lnSpc>
                <a:spcPct val="150000"/>
              </a:lnSpc>
              <a:spcBef>
                <a:spcPts val="0"/>
              </a:spcBef>
            </a:pPr>
            <a:r>
              <a:rPr lang="fr-CH" sz="3800" dirty="0"/>
              <a:t>Parce </a:t>
            </a:r>
            <a:r>
              <a:rPr lang="fr-CH" sz="3800" dirty="0" smtClean="0"/>
              <a:t>que je suis convaincu que ça ne me fait personnellement pas de mal</a:t>
            </a:r>
            <a:endParaRPr lang="fr-CH" sz="2900" b="1" i="1" dirty="0" smtClean="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3</a:t>
            </a:fld>
            <a:endParaRPr lang="fr-CH" dirty="0"/>
          </a:p>
        </p:txBody>
      </p:sp>
      <p:sp>
        <p:nvSpPr>
          <p:cNvPr id="5" name="Rectangle 4"/>
          <p:cNvSpPr/>
          <p:nvPr/>
        </p:nvSpPr>
        <p:spPr>
          <a:xfrm>
            <a:off x="2749805" y="6165304"/>
            <a:ext cx="2061270" cy="307777"/>
          </a:xfrm>
          <a:prstGeom prst="rect">
            <a:avLst/>
          </a:prstGeom>
        </p:spPr>
        <p:txBody>
          <a:bodyPr wrap="none">
            <a:spAutoFit/>
          </a:bodyPr>
          <a:lstStyle/>
          <a:p>
            <a:r>
              <a:rPr lang="fr-CH" sz="1400" dirty="0" smtClean="0">
                <a:latin typeface="Arial" panose="020B0604020202020204" pitchFamily="34" charset="0"/>
                <a:cs typeface="Arial" panose="020B0604020202020204" pitchFamily="34" charset="0"/>
              </a:rPr>
              <a:t>*Monitoring tabac, 2011</a:t>
            </a:r>
            <a:endParaRPr lang="fr-CH" sz="1400" dirty="0">
              <a:latin typeface="Arial" panose="020B0604020202020204" pitchFamily="34" charset="0"/>
              <a:cs typeface="Arial" panose="020B0604020202020204" pitchFamily="34" charset="0"/>
            </a:endParaRPr>
          </a:p>
        </p:txBody>
      </p:sp>
      <p:sp>
        <p:nvSpPr>
          <p:cNvPr id="6" name="Rectangle 5"/>
          <p:cNvSpPr/>
          <p:nvPr/>
        </p:nvSpPr>
        <p:spPr>
          <a:xfrm>
            <a:off x="683568" y="5085184"/>
            <a:ext cx="7632848" cy="1454244"/>
          </a:xfrm>
          <a:prstGeom prst="rect">
            <a:avLst/>
          </a:prstGeom>
        </p:spPr>
        <p:txBody>
          <a:bodyPr wrap="square">
            <a:spAutoFit/>
          </a:bodyPr>
          <a:lstStyle/>
          <a:p>
            <a:pPr algn="ctr">
              <a:lnSpc>
                <a:spcPct val="150000"/>
              </a:lnSpc>
            </a:pPr>
            <a:r>
              <a:rPr lang="fr-CH" sz="1400" b="1" i="1" dirty="0">
                <a:latin typeface="Arial"/>
                <a:cs typeface="Arial"/>
              </a:rPr>
              <a:t>On ne devient pas dépendant-e du jour au lendemain ! </a:t>
            </a:r>
          </a:p>
          <a:p>
            <a:pPr algn="ctr">
              <a:lnSpc>
                <a:spcPct val="150000"/>
              </a:lnSpc>
            </a:pPr>
            <a:r>
              <a:rPr lang="fr-CH" sz="1400" b="1" i="1" dirty="0">
                <a:latin typeface="Arial"/>
                <a:cs typeface="Arial"/>
              </a:rPr>
              <a:t>D’une manière générale, les adolescent-e-s consomment pour expérimenter et ne renouvellent pas forcément leur </a:t>
            </a:r>
            <a:r>
              <a:rPr lang="fr-CH" sz="1400" b="1" i="1" dirty="0" smtClean="0">
                <a:latin typeface="Arial"/>
                <a:cs typeface="Arial"/>
              </a:rPr>
              <a:t>expérience.</a:t>
            </a:r>
            <a:endParaRPr lang="fr-CH" sz="1400" b="1" i="1" dirty="0">
              <a:latin typeface="Arial"/>
              <a:cs typeface="Arial"/>
            </a:endParaRPr>
          </a:p>
          <a:p>
            <a:pPr>
              <a:lnSpc>
                <a:spcPct val="150000"/>
              </a:lnSpc>
              <a:spcBef>
                <a:spcPts val="0"/>
              </a:spcBef>
            </a:pPr>
            <a:endParaRPr lang="fr-CH" dirty="0"/>
          </a:p>
        </p:txBody>
      </p:sp>
    </p:spTree>
    <p:extLst>
      <p:ext uri="{BB962C8B-B14F-4D97-AF65-F5344CB8AC3E}">
        <p14:creationId xmlns:p14="http://schemas.microsoft.com/office/powerpoint/2010/main" val="3060202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9598" y="1196752"/>
            <a:ext cx="8280000" cy="4006800"/>
          </a:xfrm>
        </p:spPr>
        <p:txBody>
          <a:bodyPr anchor="ctr" anchorCtr="0"/>
          <a:lstStyle/>
          <a:p>
            <a:pPr marL="0" indent="0" algn="ctr">
              <a:buNone/>
            </a:pPr>
            <a:r>
              <a:rPr lang="fr-CH" sz="4400" dirty="0" smtClean="0"/>
              <a:t>Le rôle des parents</a:t>
            </a:r>
            <a:endParaRPr lang="fr-CH" sz="4400"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30</a:t>
            </a:fld>
            <a:endParaRPr lang="fr-CH" dirty="0"/>
          </a:p>
        </p:txBody>
      </p:sp>
    </p:spTree>
    <p:extLst>
      <p:ext uri="{BB962C8B-B14F-4D97-AF65-F5344CB8AC3E}">
        <p14:creationId xmlns:p14="http://schemas.microsoft.com/office/powerpoint/2010/main" val="2084166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Les parents, acteurs de la prévention</a:t>
            </a:r>
            <a:endParaRPr lang="fr-CH" dirty="0"/>
          </a:p>
        </p:txBody>
      </p:sp>
      <p:sp>
        <p:nvSpPr>
          <p:cNvPr id="3" name="Espace réservé du contenu 2"/>
          <p:cNvSpPr>
            <a:spLocks noGrp="1"/>
          </p:cNvSpPr>
          <p:nvPr>
            <p:ph idx="1"/>
          </p:nvPr>
        </p:nvSpPr>
        <p:spPr>
          <a:xfrm>
            <a:off x="439598" y="1340768"/>
            <a:ext cx="8236858" cy="4608512"/>
          </a:xfrm>
        </p:spPr>
        <p:txBody>
          <a:bodyPr>
            <a:normAutofit fontScale="77500" lnSpcReduction="20000"/>
          </a:bodyPr>
          <a:lstStyle/>
          <a:p>
            <a:pPr>
              <a:lnSpc>
                <a:spcPct val="120000"/>
              </a:lnSpc>
            </a:pPr>
            <a:r>
              <a:rPr lang="fr-CH" sz="3100" dirty="0" smtClean="0"/>
              <a:t>Rôle éducatif, entre autres : soin</a:t>
            </a:r>
            <a:r>
              <a:rPr lang="fr-CH" sz="3100" dirty="0"/>
              <a:t>, tendresse, </a:t>
            </a:r>
            <a:r>
              <a:rPr lang="fr-CH" sz="3100" dirty="0" smtClean="0"/>
              <a:t>sécurité</a:t>
            </a:r>
          </a:p>
          <a:p>
            <a:pPr marL="0" indent="0">
              <a:lnSpc>
                <a:spcPct val="120000"/>
              </a:lnSpc>
              <a:buNone/>
            </a:pPr>
            <a:endParaRPr lang="fr-CH" sz="3100" dirty="0"/>
          </a:p>
          <a:p>
            <a:pPr>
              <a:lnSpc>
                <a:spcPct val="120000"/>
              </a:lnSpc>
            </a:pPr>
            <a:r>
              <a:rPr lang="fr-CH" sz="3100" dirty="0"/>
              <a:t>A</a:t>
            </a:r>
            <a:r>
              <a:rPr lang="fr-CH" sz="3100" dirty="0" smtClean="0"/>
              <a:t>utonomisation </a:t>
            </a:r>
            <a:r>
              <a:rPr lang="fr-CH" sz="3100" dirty="0"/>
              <a:t>progressive </a:t>
            </a:r>
            <a:r>
              <a:rPr lang="fr-CH" sz="3100" dirty="0" smtClean="0">
                <a:solidFill>
                  <a:srgbClr val="B4D200"/>
                </a:solidFill>
                <a:sym typeface="Wingdings" panose="05000000000000000000" pitchFamily="2" charset="2"/>
              </a:rPr>
              <a:t></a:t>
            </a:r>
            <a:r>
              <a:rPr lang="fr-CH" sz="3100" dirty="0" smtClean="0">
                <a:solidFill>
                  <a:srgbClr val="B4D200"/>
                </a:solidFill>
              </a:rPr>
              <a:t> </a:t>
            </a:r>
            <a:r>
              <a:rPr lang="fr-CH" sz="3100" dirty="0" smtClean="0"/>
              <a:t>indépendance</a:t>
            </a:r>
          </a:p>
          <a:p>
            <a:pPr marL="457200" lvl="1" indent="0">
              <a:lnSpc>
                <a:spcPct val="120000"/>
              </a:lnSpc>
              <a:buNone/>
            </a:pPr>
            <a:endParaRPr lang="fr-CH" sz="3100" dirty="0"/>
          </a:p>
          <a:p>
            <a:pPr>
              <a:lnSpc>
                <a:spcPct val="120000"/>
              </a:lnSpc>
            </a:pPr>
            <a:r>
              <a:rPr lang="fr-CH" sz="3100" dirty="0" smtClean="0"/>
              <a:t>Renforcement des facteurs de protection : estime, confiance en soi, esprit critique...</a:t>
            </a:r>
          </a:p>
          <a:p>
            <a:pPr marL="0" indent="0">
              <a:lnSpc>
                <a:spcPct val="120000"/>
              </a:lnSpc>
              <a:buNone/>
            </a:pPr>
            <a:endParaRPr lang="fr-CH" sz="3100" dirty="0" smtClean="0"/>
          </a:p>
          <a:p>
            <a:pPr>
              <a:lnSpc>
                <a:spcPct val="120000"/>
              </a:lnSpc>
            </a:pPr>
            <a:r>
              <a:rPr lang="fr-CH" sz="3100" dirty="0" smtClean="0"/>
              <a:t>Adopter une position claire et ferme vis-à-vis de la consommation d’alcool et d’autres drogues</a:t>
            </a:r>
          </a:p>
          <a:p>
            <a:pPr>
              <a:lnSpc>
                <a:spcPct val="120000"/>
              </a:lnSpc>
            </a:pPr>
            <a:endParaRPr lang="fr-CH" dirty="0"/>
          </a:p>
          <a:p>
            <a:pPr marL="0" indent="0" algn="ctr">
              <a:lnSpc>
                <a:spcPct val="120000"/>
              </a:lnSpc>
              <a:buNone/>
            </a:pPr>
            <a:r>
              <a:rPr lang="fr-CH" sz="2800" b="1" i="1" dirty="0" smtClean="0"/>
              <a:t>Les parents sont des acteurs essentiels de la prévention</a:t>
            </a:r>
          </a:p>
          <a:p>
            <a:pPr>
              <a:lnSpc>
                <a:spcPct val="120000"/>
              </a:lnSpc>
            </a:pPr>
            <a:endParaRPr lang="fr-CH" dirty="0" smtClean="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31</a:t>
            </a:fld>
            <a:endParaRPr lang="fr-CH" dirty="0"/>
          </a:p>
        </p:txBody>
      </p:sp>
    </p:spTree>
    <p:extLst>
      <p:ext uri="{BB962C8B-B14F-4D97-AF65-F5344CB8AC3E}">
        <p14:creationId xmlns:p14="http://schemas.microsoft.com/office/powerpoint/2010/main" val="1223671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Le rôle des parents</a:t>
            </a:r>
            <a:endParaRPr lang="fr-CH" dirty="0"/>
          </a:p>
        </p:txBody>
      </p:sp>
      <p:sp>
        <p:nvSpPr>
          <p:cNvPr id="3" name="Espace réservé du contenu 2"/>
          <p:cNvSpPr>
            <a:spLocks noGrp="1"/>
          </p:cNvSpPr>
          <p:nvPr>
            <p:ph idx="1"/>
          </p:nvPr>
        </p:nvSpPr>
        <p:spPr/>
        <p:txBody>
          <a:bodyPr/>
          <a:lstStyle/>
          <a:p>
            <a:r>
              <a:rPr lang="fr-CH" dirty="0" smtClean="0"/>
              <a:t>Poser le cadre, poser des limites claires et les maintenir</a:t>
            </a:r>
          </a:p>
          <a:p>
            <a:r>
              <a:rPr lang="fr-CH" dirty="0" smtClean="0"/>
              <a:t>Favoriser un climat de confiance réciproque afin que le ou la jeune puisse parler de ses préoccupations</a:t>
            </a:r>
          </a:p>
          <a:p>
            <a:r>
              <a:rPr lang="fr-CH" dirty="0" smtClean="0"/>
              <a:t>S’intéresser aux activités, aux loisirs et, notamment, aux ami-e-s de ses enfants</a:t>
            </a:r>
            <a:endParaRPr lang="de-CH" dirty="0"/>
          </a:p>
          <a:p>
            <a:r>
              <a:rPr lang="fr-CH" noProof="1"/>
              <a:t>S</a:t>
            </a:r>
            <a:r>
              <a:rPr lang="fr-CH" noProof="1" smtClean="0"/>
              <a:t>e </a:t>
            </a:r>
            <a:r>
              <a:rPr lang="fr-CH" noProof="1"/>
              <a:t>positionner </a:t>
            </a:r>
            <a:r>
              <a:rPr lang="fr-CH" noProof="1" smtClean="0"/>
              <a:t>rapidement et clairement</a:t>
            </a:r>
            <a:r>
              <a:rPr lang="fr-CH" noProof="1"/>
              <a:t>, </a:t>
            </a:r>
            <a:r>
              <a:rPr lang="fr-CH" noProof="1" smtClean="0"/>
              <a:t>agir </a:t>
            </a:r>
            <a:r>
              <a:rPr lang="fr-CH" noProof="1"/>
              <a:t>en cohérence et </a:t>
            </a:r>
            <a:r>
              <a:rPr lang="fr-CH" noProof="1" smtClean="0"/>
              <a:t>favoriser </a:t>
            </a:r>
            <a:r>
              <a:rPr lang="fr-CH" noProof="1"/>
              <a:t>tout ce qui </a:t>
            </a:r>
            <a:r>
              <a:rPr lang="fr-CH" noProof="1" smtClean="0"/>
              <a:t>permet à son enfant d'être </a:t>
            </a:r>
            <a:r>
              <a:rPr lang="fr-CH" noProof="1"/>
              <a:t>acteur de son mieux-être</a:t>
            </a:r>
            <a:r>
              <a:rPr lang="fr-CH" noProof="1" smtClean="0"/>
              <a:t>.</a:t>
            </a:r>
          </a:p>
          <a:p>
            <a:pPr marL="0" indent="0">
              <a:buNone/>
            </a:pPr>
            <a:endParaRPr lang="fr-CH" sz="2000" dirty="0" smtClean="0"/>
          </a:p>
          <a:p>
            <a:pPr marL="0" indent="0" algn="ctr">
              <a:buNone/>
            </a:pPr>
            <a:r>
              <a:rPr lang="fr-CH" b="1" i="1" dirty="0" smtClean="0"/>
              <a:t>Les parents sont des modèles… imparfaits !</a:t>
            </a:r>
            <a:endParaRPr lang="fr-CH" b="1" i="1"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solidFill>
                  <a:schemeClr val="tx1"/>
                </a:solidFill>
              </a:rPr>
              <a:pPr/>
              <a:t>32</a:t>
            </a:fld>
            <a:endParaRPr lang="fr-CH" dirty="0">
              <a:solidFill>
                <a:schemeClr val="tx1"/>
              </a:solidFill>
            </a:endParaRPr>
          </a:p>
        </p:txBody>
      </p:sp>
    </p:spTree>
    <p:extLst>
      <p:ext uri="{BB962C8B-B14F-4D97-AF65-F5344CB8AC3E}">
        <p14:creationId xmlns:p14="http://schemas.microsoft.com/office/powerpoint/2010/main" val="2153177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L’influence des parents sur la consommation de tabac</a:t>
            </a:r>
            <a:endParaRPr lang="fr-CH" dirty="0"/>
          </a:p>
        </p:txBody>
      </p:sp>
      <p:sp>
        <p:nvSpPr>
          <p:cNvPr id="3" name="Espace réservé du contenu 2"/>
          <p:cNvSpPr>
            <a:spLocks noGrp="1"/>
          </p:cNvSpPr>
          <p:nvPr>
            <p:ph idx="1"/>
          </p:nvPr>
        </p:nvSpPr>
        <p:spPr/>
        <p:txBody>
          <a:bodyPr/>
          <a:lstStyle/>
          <a:p>
            <a:endParaRPr lang="fr-CH" dirty="0" smtClean="0"/>
          </a:p>
          <a:p>
            <a:pPr marL="0" indent="0">
              <a:buNone/>
            </a:pPr>
            <a:r>
              <a:rPr lang="fr-CH" b="1" dirty="0" smtClean="0"/>
              <a:t>Les jeunes fument moins </a:t>
            </a:r>
            <a:r>
              <a:rPr lang="fr-CH" dirty="0" smtClean="0"/>
              <a:t>:</a:t>
            </a:r>
          </a:p>
          <a:p>
            <a:endParaRPr lang="fr-CH" dirty="0" smtClean="0"/>
          </a:p>
          <a:p>
            <a:r>
              <a:rPr lang="fr-CH" dirty="0" smtClean="0"/>
              <a:t>Si leurs parents désapprouvent la cigarette, </a:t>
            </a:r>
            <a:r>
              <a:rPr lang="fr-CH" dirty="0" smtClean="0">
                <a:solidFill>
                  <a:srgbClr val="000000"/>
                </a:solidFill>
              </a:rPr>
              <a:t>même si eux-mêmes fument</a:t>
            </a:r>
          </a:p>
          <a:p>
            <a:pPr marL="0" indent="0">
              <a:buNone/>
            </a:pPr>
            <a:endParaRPr lang="fr-CH" dirty="0" smtClean="0"/>
          </a:p>
          <a:p>
            <a:r>
              <a:rPr lang="fr-CH" dirty="0" smtClean="0"/>
              <a:t>Si les parents demandent de ne pas fumer à la maison et en leur présence</a:t>
            </a:r>
            <a:endParaRPr lang="fr-CH" dirty="0"/>
          </a:p>
          <a:p>
            <a:endParaRPr lang="fr-CH"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33</a:t>
            </a:fld>
            <a:endParaRPr lang="fr-CH" dirty="0"/>
          </a:p>
        </p:txBody>
      </p:sp>
    </p:spTree>
    <p:extLst>
      <p:ext uri="{BB962C8B-B14F-4D97-AF65-F5344CB8AC3E}">
        <p14:creationId xmlns:p14="http://schemas.microsoft.com/office/powerpoint/2010/main" val="1716102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312400" cy="1143000"/>
          </a:xfrm>
        </p:spPr>
        <p:txBody>
          <a:bodyPr/>
          <a:lstStyle/>
          <a:p>
            <a:pPr algn="ctr"/>
            <a:r>
              <a:rPr lang="fr-CH" dirty="0" smtClean="0"/>
              <a:t>L’intérêt des parents pour les activités et loisirs de leurs enfants</a:t>
            </a:r>
            <a:endParaRPr lang="fr-CH" dirty="0"/>
          </a:p>
        </p:txBody>
      </p:sp>
      <p:sp>
        <p:nvSpPr>
          <p:cNvPr id="3" name="Espace réservé du contenu 2"/>
          <p:cNvSpPr>
            <a:spLocks noGrp="1"/>
          </p:cNvSpPr>
          <p:nvPr>
            <p:ph idx="1"/>
          </p:nvPr>
        </p:nvSpPr>
        <p:spPr>
          <a:xfrm>
            <a:off x="432000" y="1481138"/>
            <a:ext cx="8280000" cy="4496742"/>
          </a:xfrm>
        </p:spPr>
        <p:txBody>
          <a:bodyPr/>
          <a:lstStyle/>
          <a:p>
            <a:pPr marL="0" indent="0">
              <a:buNone/>
            </a:pPr>
            <a:endParaRPr lang="fr-CH" dirty="0" smtClean="0"/>
          </a:p>
          <a:p>
            <a:pPr marL="0" indent="0">
              <a:buNone/>
            </a:pPr>
            <a:endParaRPr lang="fr-CH" dirty="0"/>
          </a:p>
          <a:p>
            <a:pPr marL="0" indent="0">
              <a:buNone/>
            </a:pPr>
            <a:endParaRPr lang="fr-CH" dirty="0" smtClean="0"/>
          </a:p>
          <a:p>
            <a:pPr marL="0" indent="0">
              <a:buNone/>
            </a:pPr>
            <a:endParaRPr lang="fr-CH" dirty="0"/>
          </a:p>
          <a:p>
            <a:pPr marL="0" indent="0">
              <a:buNone/>
            </a:pPr>
            <a:endParaRPr lang="fr-CH" dirty="0" smtClean="0"/>
          </a:p>
          <a:p>
            <a:pPr marL="0" indent="0">
              <a:buNone/>
            </a:pPr>
            <a:endParaRPr lang="fr-CH" dirty="0"/>
          </a:p>
          <a:p>
            <a:pPr marL="0" indent="0">
              <a:buNone/>
            </a:pPr>
            <a:endParaRPr lang="fr-CH" dirty="0" smtClean="0"/>
          </a:p>
          <a:p>
            <a:pPr marL="0" indent="0">
              <a:buNone/>
            </a:pPr>
            <a:endParaRPr lang="fr-CH" dirty="0" smtClean="0"/>
          </a:p>
          <a:p>
            <a:pPr marL="0" indent="0">
              <a:buNone/>
            </a:pPr>
            <a:endParaRPr lang="fr-CH" dirty="0" smtClean="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34</a:t>
            </a:fld>
            <a:endParaRPr lang="fr-CH" dirty="0"/>
          </a:p>
        </p:txBody>
      </p:sp>
      <p:sp>
        <p:nvSpPr>
          <p:cNvPr id="7" name="Textfeld 6"/>
          <p:cNvSpPr txBox="1"/>
          <p:nvPr/>
        </p:nvSpPr>
        <p:spPr>
          <a:xfrm>
            <a:off x="683568" y="1052736"/>
            <a:ext cx="6667028" cy="369332"/>
          </a:xfrm>
          <a:prstGeom prst="rect">
            <a:avLst/>
          </a:prstGeom>
          <a:noFill/>
        </p:spPr>
        <p:txBody>
          <a:bodyPr wrap="square" rtlCol="0">
            <a:spAutoFit/>
          </a:bodyPr>
          <a:lstStyle/>
          <a:p>
            <a:r>
              <a:rPr lang="fr-CH" dirty="0" smtClean="0">
                <a:latin typeface="Arial" panose="020B0604020202020204" pitchFamily="34" charset="0"/>
                <a:cs typeface="Arial" panose="020B0604020202020204" pitchFamily="34" charset="0"/>
              </a:rPr>
              <a:t>Parents</a:t>
            </a:r>
            <a:r>
              <a:rPr lang="de-CH" dirty="0" smtClean="0">
                <a:latin typeface="Arial" panose="020B0604020202020204" pitchFamily="34" charset="0"/>
                <a:cs typeface="Arial" panose="020B0604020202020204" pitchFamily="34" charset="0"/>
              </a:rPr>
              <a:t> au courant</a:t>
            </a:r>
            <a:endParaRPr lang="fr-CH" dirty="0">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12776"/>
            <a:ext cx="7884100" cy="461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352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312400" cy="1143000"/>
          </a:xfrm>
        </p:spPr>
        <p:txBody>
          <a:bodyPr/>
          <a:lstStyle/>
          <a:p>
            <a:pPr algn="ctr"/>
            <a:r>
              <a:rPr lang="fr-CH" dirty="0" smtClean="0"/>
              <a:t>La confiance entre parents et jeunes comme base principale de prévention</a:t>
            </a:r>
            <a:endParaRPr lang="fr-CH" dirty="0"/>
          </a:p>
        </p:txBody>
      </p:sp>
      <p:sp>
        <p:nvSpPr>
          <p:cNvPr id="3" name="Espace réservé du contenu 2"/>
          <p:cNvSpPr>
            <a:spLocks noGrp="1"/>
          </p:cNvSpPr>
          <p:nvPr>
            <p:ph idx="1"/>
          </p:nvPr>
        </p:nvSpPr>
        <p:spPr>
          <a:xfrm>
            <a:off x="1547664" y="2204864"/>
            <a:ext cx="6912768" cy="3744416"/>
          </a:xfrm>
        </p:spPr>
        <p:txBody>
          <a:bodyPr/>
          <a:lstStyle/>
          <a:p>
            <a:pPr marL="0" indent="0">
              <a:buNone/>
            </a:pPr>
            <a:endParaRPr lang="fr-CH" dirty="0" smtClean="0"/>
          </a:p>
          <a:p>
            <a:pPr marL="0" indent="0">
              <a:buNone/>
            </a:pPr>
            <a:endParaRPr lang="fr-CH" dirty="0"/>
          </a:p>
          <a:p>
            <a:pPr marL="0" indent="0">
              <a:buNone/>
            </a:pPr>
            <a:endParaRPr lang="fr-CH" dirty="0" smtClean="0"/>
          </a:p>
          <a:p>
            <a:pPr marL="0" indent="0">
              <a:buNone/>
            </a:pPr>
            <a:endParaRPr lang="fr-CH" dirty="0"/>
          </a:p>
          <a:p>
            <a:pPr marL="0" indent="0">
              <a:buNone/>
            </a:pPr>
            <a:endParaRPr lang="fr-CH" dirty="0" smtClean="0"/>
          </a:p>
          <a:p>
            <a:pPr marL="0" indent="0">
              <a:buNone/>
            </a:pPr>
            <a:endParaRPr lang="fr-CH" dirty="0"/>
          </a:p>
          <a:p>
            <a:pPr marL="0" indent="0">
              <a:buNone/>
            </a:pPr>
            <a:endParaRPr lang="fr-CH" dirty="0" smtClean="0"/>
          </a:p>
          <a:p>
            <a:pPr marL="0" indent="0">
              <a:buNone/>
            </a:pPr>
            <a:endParaRPr lang="fr-CH" dirty="0" smtClean="0"/>
          </a:p>
          <a:p>
            <a:pPr marL="0" indent="0">
              <a:buNone/>
            </a:pPr>
            <a:endParaRPr lang="fr-CH"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35</a:t>
            </a:fld>
            <a:endParaRPr lang="fr-CH"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89613"/>
            <a:ext cx="7704856" cy="441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827584" y="1268760"/>
            <a:ext cx="6667028" cy="369332"/>
          </a:xfrm>
          <a:prstGeom prst="rect">
            <a:avLst/>
          </a:prstGeom>
          <a:noFill/>
        </p:spPr>
        <p:txBody>
          <a:bodyPr wrap="square" rtlCol="0">
            <a:spAutoFit/>
          </a:bodyPr>
          <a:lstStyle/>
          <a:p>
            <a:r>
              <a:rPr lang="fr-CH" dirty="0" smtClean="0">
                <a:latin typeface="Arial" panose="020B0604020202020204" pitchFamily="34" charset="0"/>
                <a:cs typeface="Arial" panose="020B0604020202020204" pitchFamily="34" charset="0"/>
              </a:rPr>
              <a:t>Pouvoir se confier à ses parents</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4276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Comment soutenir les jeunes ?</a:t>
            </a:r>
            <a:endParaRPr lang="fr-CH" dirty="0"/>
          </a:p>
        </p:txBody>
      </p:sp>
      <p:sp>
        <p:nvSpPr>
          <p:cNvPr id="3" name="Espace réservé du contenu 2"/>
          <p:cNvSpPr>
            <a:spLocks noGrp="1"/>
          </p:cNvSpPr>
          <p:nvPr>
            <p:ph idx="1"/>
          </p:nvPr>
        </p:nvSpPr>
        <p:spPr>
          <a:xfrm>
            <a:off x="439598" y="1600200"/>
            <a:ext cx="8236858" cy="4349080"/>
          </a:xfrm>
        </p:spPr>
        <p:txBody>
          <a:bodyPr>
            <a:noAutofit/>
          </a:bodyPr>
          <a:lstStyle/>
          <a:p>
            <a:pPr marL="0" indent="0">
              <a:spcBef>
                <a:spcPts val="0"/>
              </a:spcBef>
              <a:spcAft>
                <a:spcPts val="600"/>
              </a:spcAft>
              <a:buNone/>
            </a:pPr>
            <a:r>
              <a:rPr lang="fr-CH" b="1" dirty="0" smtClean="0"/>
              <a:t>Notammen</a:t>
            </a:r>
            <a:r>
              <a:rPr lang="fr-CH" dirty="0" smtClean="0"/>
              <a:t>t :</a:t>
            </a:r>
          </a:p>
          <a:p>
            <a:pPr>
              <a:spcBef>
                <a:spcPts val="0"/>
              </a:spcBef>
              <a:spcAft>
                <a:spcPts val="600"/>
              </a:spcAft>
            </a:pPr>
            <a:r>
              <a:rPr lang="fr-CH" dirty="0" smtClean="0"/>
              <a:t>Renforcer positivement : l’effort, la réussite, l’échange, le dialogue, le développement d’un esprit critique, etc.</a:t>
            </a:r>
          </a:p>
          <a:p>
            <a:pPr>
              <a:spcBef>
                <a:spcPts val="0"/>
              </a:spcBef>
              <a:spcAft>
                <a:spcPts val="600"/>
              </a:spcAft>
            </a:pPr>
            <a:r>
              <a:rPr lang="fr-CH" dirty="0" smtClean="0"/>
              <a:t>Adopter une attitude bienveillante</a:t>
            </a:r>
          </a:p>
          <a:p>
            <a:pPr>
              <a:spcBef>
                <a:spcPts val="0"/>
              </a:spcBef>
            </a:pPr>
            <a:r>
              <a:rPr lang="fr-CH" dirty="0" smtClean="0"/>
              <a:t>Fixer des limites claires en matière de</a:t>
            </a:r>
          </a:p>
          <a:p>
            <a:pPr lvl="1">
              <a:spcBef>
                <a:spcPts val="0"/>
              </a:spcBef>
              <a:buFont typeface="Wingdings" panose="05000000000000000000" pitchFamily="2" charset="2"/>
              <a:buChar char="Ø"/>
            </a:pPr>
            <a:r>
              <a:rPr lang="fr-CH" dirty="0" smtClean="0"/>
              <a:t>Sorties</a:t>
            </a:r>
          </a:p>
          <a:p>
            <a:pPr lvl="1">
              <a:spcBef>
                <a:spcPts val="0"/>
              </a:spcBef>
              <a:buFont typeface="Wingdings" panose="05000000000000000000" pitchFamily="2" charset="2"/>
              <a:buChar char="Ø"/>
            </a:pPr>
            <a:r>
              <a:rPr lang="fr-CH" dirty="0" smtClean="0"/>
              <a:t>Consommations d’alcool, tabac, cannabis etc…</a:t>
            </a:r>
          </a:p>
          <a:p>
            <a:pPr lvl="1">
              <a:spcBef>
                <a:spcPts val="0"/>
              </a:spcBef>
              <a:buFont typeface="Wingdings" panose="05000000000000000000" pitchFamily="2" charset="2"/>
              <a:buChar char="Ø"/>
            </a:pPr>
            <a:r>
              <a:rPr lang="fr-CH" dirty="0" smtClean="0"/>
              <a:t>Temps devant les écrans</a:t>
            </a:r>
            <a:endParaRPr lang="fr-CH" b="1" i="1" dirty="0" smtClean="0"/>
          </a:p>
          <a:p>
            <a:pPr marL="0" lvl="1" indent="0">
              <a:spcBef>
                <a:spcPts val="0"/>
              </a:spcBef>
              <a:buNone/>
            </a:pPr>
            <a:endParaRPr lang="fr-CH" b="1" i="1" dirty="0" smtClean="0"/>
          </a:p>
          <a:p>
            <a:pPr marL="0" lvl="1" indent="0" algn="ctr">
              <a:buNone/>
            </a:pPr>
            <a:r>
              <a:rPr lang="fr-CH" b="1" i="1" dirty="0" smtClean="0"/>
              <a:t>Favoriser le dialogue, s’intéresser aux activités de son enfant</a:t>
            </a:r>
          </a:p>
          <a:p>
            <a:endParaRPr lang="fr-CH"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solidFill>
                  <a:schemeClr val="tx1"/>
                </a:solidFill>
              </a:rPr>
              <a:pPr/>
              <a:t>36</a:t>
            </a:fld>
            <a:endParaRPr lang="fr-CH" dirty="0">
              <a:solidFill>
                <a:schemeClr val="tx1"/>
              </a:solidFill>
            </a:endParaRPr>
          </a:p>
        </p:txBody>
      </p:sp>
    </p:spTree>
    <p:extLst>
      <p:ext uri="{BB962C8B-B14F-4D97-AF65-F5344CB8AC3E}">
        <p14:creationId xmlns:p14="http://schemas.microsoft.com/office/powerpoint/2010/main" val="3348480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Sites à consulter : quelques propositions</a:t>
            </a:r>
            <a:endParaRPr lang="fr-CH" dirty="0"/>
          </a:p>
        </p:txBody>
      </p:sp>
      <p:sp>
        <p:nvSpPr>
          <p:cNvPr id="3" name="Espace réservé du contenu 2"/>
          <p:cNvSpPr>
            <a:spLocks noGrp="1"/>
          </p:cNvSpPr>
          <p:nvPr>
            <p:ph idx="1"/>
          </p:nvPr>
        </p:nvSpPr>
        <p:spPr>
          <a:xfrm>
            <a:off x="395536" y="1556792"/>
            <a:ext cx="8236858" cy="4277072"/>
          </a:xfrm>
        </p:spPr>
        <p:txBody>
          <a:bodyPr/>
          <a:lstStyle/>
          <a:p>
            <a:r>
              <a:rPr lang="fr-CH" dirty="0" smtClean="0"/>
              <a:t>Addiction Suisse : </a:t>
            </a:r>
            <a:r>
              <a:rPr lang="fr-CH" dirty="0" smtClean="0">
                <a:hlinkClick r:id="rId3"/>
              </a:rPr>
              <a:t>www.addictionsuisse.ch</a:t>
            </a:r>
            <a:endParaRPr lang="fr-CH" dirty="0" smtClean="0"/>
          </a:p>
          <a:p>
            <a:r>
              <a:rPr lang="fr-CH" dirty="0" smtClean="0"/>
              <a:t>AT Suisse : </a:t>
            </a:r>
            <a:r>
              <a:rPr lang="fr-CH" dirty="0" smtClean="0">
                <a:hlinkClick r:id="rId4"/>
              </a:rPr>
              <a:t>www.at-suisse.ch</a:t>
            </a:r>
            <a:endParaRPr lang="fr-CH" dirty="0" smtClean="0"/>
          </a:p>
          <a:p>
            <a:r>
              <a:rPr lang="fr-CH" dirty="0" smtClean="0">
                <a:solidFill>
                  <a:srgbClr val="000000"/>
                </a:solidFill>
              </a:rPr>
              <a:t>Portail de l’enquête sur la santé des élèves en Suisse : </a:t>
            </a:r>
            <a:r>
              <a:rPr lang="fr-CH" dirty="0" smtClean="0">
                <a:solidFill>
                  <a:srgbClr val="FF0000"/>
                </a:solidFill>
                <a:hlinkClick r:id="rId5"/>
              </a:rPr>
              <a:t>www.hbsc.ch</a:t>
            </a:r>
            <a:endParaRPr lang="fr-CH" dirty="0" smtClean="0">
              <a:solidFill>
                <a:srgbClr val="FF0000"/>
              </a:solidFill>
            </a:endParaRPr>
          </a:p>
          <a:p>
            <a:r>
              <a:rPr lang="fr-CH" dirty="0" smtClean="0">
                <a:solidFill>
                  <a:srgbClr val="000000"/>
                </a:solidFill>
              </a:rPr>
              <a:t>Informations sur les effets de l’alcool sur le corps : </a:t>
            </a:r>
            <a:r>
              <a:rPr lang="fr-CH" dirty="0" smtClean="0">
                <a:solidFill>
                  <a:srgbClr val="FF0000"/>
                </a:solidFill>
                <a:hlinkClick r:id="rId6"/>
              </a:rPr>
              <a:t>www.alcooldanslecorps.ch</a:t>
            </a:r>
            <a:endParaRPr lang="fr-CH" dirty="0" smtClean="0">
              <a:solidFill>
                <a:srgbClr val="FF0000"/>
              </a:solidFill>
            </a:endParaRPr>
          </a:p>
          <a:p>
            <a:pPr marL="0" indent="0">
              <a:buNone/>
            </a:pPr>
            <a:endParaRPr lang="fr-CH" dirty="0" smtClean="0"/>
          </a:p>
          <a:p>
            <a:pPr marL="0" indent="0" algn="ctr">
              <a:buNone/>
            </a:pPr>
            <a:r>
              <a:rPr lang="fr-CH" b="1" i="1" dirty="0" smtClean="0"/>
              <a:t>Vous y trouverez des informations ainsi que des documents gratuits à télécharger.</a:t>
            </a:r>
            <a:endParaRPr lang="fr-CH" b="1" i="1"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37</a:t>
            </a:fld>
            <a:endParaRPr lang="fr-CH" dirty="0"/>
          </a:p>
        </p:txBody>
      </p:sp>
    </p:spTree>
    <p:extLst>
      <p:ext uri="{BB962C8B-B14F-4D97-AF65-F5344CB8AC3E}">
        <p14:creationId xmlns:p14="http://schemas.microsoft.com/office/powerpoint/2010/main" val="1871503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smtClean="0"/>
              <a:t>Ce que fait ma classe en matière de prévention:</a:t>
            </a:r>
            <a:endParaRPr lang="fr-CH" dirty="0"/>
          </a:p>
        </p:txBody>
      </p:sp>
      <p:sp>
        <p:nvSpPr>
          <p:cNvPr id="3" name="Espace réservé du contenu 2"/>
          <p:cNvSpPr>
            <a:spLocks noGrp="1"/>
          </p:cNvSpPr>
          <p:nvPr>
            <p:ph idx="1"/>
          </p:nvPr>
        </p:nvSpPr>
        <p:spPr/>
        <p:txBody>
          <a:bodyPr anchor="ctr" anchorCtr="0"/>
          <a:lstStyle/>
          <a:p>
            <a:pPr marL="0" indent="0" algn="ctr">
              <a:buNone/>
            </a:pPr>
            <a:r>
              <a:rPr lang="fr-CH" dirty="0" smtClean="0">
                <a:solidFill>
                  <a:srgbClr val="B4D200"/>
                </a:solidFill>
              </a:rPr>
              <a:t>A remplir par </a:t>
            </a:r>
            <a:r>
              <a:rPr lang="fr-CH" noProof="1" smtClean="0">
                <a:solidFill>
                  <a:srgbClr val="B4D200"/>
                </a:solidFill>
              </a:rPr>
              <a:t>chaque enseignant-e</a:t>
            </a:r>
          </a:p>
          <a:p>
            <a:pPr marL="0" indent="0" algn="ctr">
              <a:buNone/>
            </a:pPr>
            <a:endParaRPr lang="fr-CH" dirty="0" smtClean="0"/>
          </a:p>
          <a:p>
            <a:pPr marL="0" indent="0" algn="ctr">
              <a:buNone/>
            </a:pPr>
            <a:endParaRPr lang="fr-CH"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38</a:t>
            </a:fld>
            <a:endParaRPr lang="fr-CH" dirty="0"/>
          </a:p>
        </p:txBody>
      </p:sp>
    </p:spTree>
    <p:extLst>
      <p:ext uri="{BB962C8B-B14F-4D97-AF65-F5344CB8AC3E}">
        <p14:creationId xmlns:p14="http://schemas.microsoft.com/office/powerpoint/2010/main" val="36695471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A521488-6FF8-4B1D-9AD1-1C52FF44D65E}" type="slidenum">
              <a:rPr lang="fr-CH" smtClean="0"/>
              <a:pPr/>
              <a:t>39</a:t>
            </a:fld>
            <a:endParaRPr lang="fr-CH" dirty="0"/>
          </a:p>
        </p:txBody>
      </p:sp>
      <p:pic>
        <p:nvPicPr>
          <p:cNvPr id="5" name="Picture 6"/>
          <p:cNvPicPr>
            <a:picLocks noGrp="1" noChangeAspect="1" noChangeArrowheads="1"/>
          </p:cNvPicPr>
          <p:nvPr>
            <p:ph idx="1"/>
          </p:nvPr>
        </p:nvPicPr>
        <p:blipFill>
          <a:blip r:embed="rId3" cstate="print"/>
          <a:srcRect/>
          <a:stretch>
            <a:fillRect/>
          </a:stretch>
        </p:blipFill>
        <p:spPr bwMode="auto">
          <a:xfrm>
            <a:off x="1767588" y="675481"/>
            <a:ext cx="5624699" cy="5057775"/>
          </a:xfrm>
          <a:prstGeom prst="rect">
            <a:avLst/>
          </a:prstGeom>
          <a:noFill/>
          <a:ln w="9525">
            <a:noFill/>
            <a:miter lim="800000"/>
            <a:headEnd/>
            <a:tailEnd/>
          </a:ln>
        </p:spPr>
      </p:pic>
    </p:spTree>
    <p:extLst>
      <p:ext uri="{BB962C8B-B14F-4D97-AF65-F5344CB8AC3E}">
        <p14:creationId xmlns:p14="http://schemas.microsoft.com/office/powerpoint/2010/main" val="1825792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a:t>Raisons et motifs de boire de l’alcool invoqués par les jeunes*</a:t>
            </a:r>
          </a:p>
        </p:txBody>
      </p:sp>
      <p:sp>
        <p:nvSpPr>
          <p:cNvPr id="3" name="Espace réservé du contenu 2"/>
          <p:cNvSpPr>
            <a:spLocks noGrp="1"/>
          </p:cNvSpPr>
          <p:nvPr>
            <p:ph idx="1"/>
          </p:nvPr>
        </p:nvSpPr>
        <p:spPr>
          <a:xfrm>
            <a:off x="439598" y="1700808"/>
            <a:ext cx="8308866" cy="4176464"/>
          </a:xfrm>
        </p:spPr>
        <p:txBody>
          <a:bodyPr>
            <a:normAutofit lnSpcReduction="10000"/>
          </a:bodyPr>
          <a:lstStyle/>
          <a:p>
            <a:pPr>
              <a:lnSpc>
                <a:spcPct val="120000"/>
              </a:lnSpc>
            </a:pPr>
            <a:r>
              <a:rPr lang="fr-CH" sz="2000" dirty="0"/>
              <a:t>Pour mieux apprécier une fête </a:t>
            </a:r>
          </a:p>
          <a:p>
            <a:pPr>
              <a:lnSpc>
                <a:spcPct val="120000"/>
              </a:lnSpc>
            </a:pPr>
            <a:r>
              <a:rPr lang="fr-CH" sz="2000" dirty="0"/>
              <a:t>Simplement parce que cela m’amuse</a:t>
            </a:r>
          </a:p>
          <a:p>
            <a:pPr>
              <a:lnSpc>
                <a:spcPct val="120000"/>
              </a:lnSpc>
            </a:pPr>
            <a:r>
              <a:rPr lang="fr-CH" sz="2000" dirty="0"/>
              <a:t>Parce que c’est plus drôle lorsque je suis avec les autres</a:t>
            </a:r>
          </a:p>
          <a:p>
            <a:pPr>
              <a:lnSpc>
                <a:spcPct val="120000"/>
              </a:lnSpc>
            </a:pPr>
            <a:r>
              <a:rPr lang="fr-CH" sz="2000" dirty="0"/>
              <a:t>Pour que les fêtes soient plus réussies</a:t>
            </a:r>
          </a:p>
          <a:p>
            <a:pPr>
              <a:lnSpc>
                <a:spcPct val="120000"/>
              </a:lnSpc>
            </a:pPr>
            <a:r>
              <a:rPr lang="fr-CH" sz="2000" dirty="0"/>
              <a:t>Parce que j’aime la sensation que cela procure</a:t>
            </a:r>
          </a:p>
          <a:p>
            <a:pPr>
              <a:lnSpc>
                <a:spcPct val="120000"/>
              </a:lnSpc>
            </a:pPr>
            <a:r>
              <a:rPr lang="fr-CH" sz="2000" dirty="0"/>
              <a:t>Pour être </a:t>
            </a:r>
            <a:r>
              <a:rPr lang="fr-CH" sz="2000" dirty="0" smtClean="0"/>
              <a:t>soûl-e</a:t>
            </a:r>
          </a:p>
          <a:p>
            <a:pPr>
              <a:lnSpc>
                <a:spcPct val="120000"/>
              </a:lnSpc>
            </a:pPr>
            <a:r>
              <a:rPr lang="fr-CH" sz="2000" dirty="0" smtClean="0"/>
              <a:t>Pour </a:t>
            </a:r>
            <a:r>
              <a:rPr lang="fr-CH" sz="2000" dirty="0"/>
              <a:t>me réconforter lorsque je suis de mauvaise humeur</a:t>
            </a:r>
          </a:p>
          <a:p>
            <a:pPr>
              <a:lnSpc>
                <a:spcPct val="120000"/>
              </a:lnSpc>
            </a:pPr>
            <a:r>
              <a:rPr lang="fr-CH" sz="2000" dirty="0"/>
              <a:t>Parce que cela m’aide lorsque je suis </a:t>
            </a:r>
            <a:r>
              <a:rPr lang="fr-CH" sz="2000" noProof="1" smtClean="0"/>
              <a:t>déprimé-e</a:t>
            </a:r>
            <a:r>
              <a:rPr lang="fr-CH" sz="2000" dirty="0" smtClean="0"/>
              <a:t> </a:t>
            </a:r>
            <a:r>
              <a:rPr lang="fr-CH" sz="2000" dirty="0"/>
              <a:t>ou nerveux/se</a:t>
            </a:r>
          </a:p>
          <a:p>
            <a:pPr>
              <a:lnSpc>
                <a:spcPct val="120000"/>
              </a:lnSpc>
            </a:pPr>
            <a:r>
              <a:rPr lang="fr-CH" sz="2000" dirty="0"/>
              <a:t>Pour oublier mes problèmes</a:t>
            </a:r>
          </a:p>
          <a:p>
            <a:pPr>
              <a:lnSpc>
                <a:spcPct val="120000"/>
              </a:lnSpc>
            </a:pPr>
            <a:r>
              <a:rPr lang="fr-CH" sz="2000" dirty="0"/>
              <a:t>…</a:t>
            </a:r>
          </a:p>
          <a:p>
            <a:pPr>
              <a:lnSpc>
                <a:spcPct val="120000"/>
              </a:lnSpc>
            </a:pPr>
            <a:endParaRPr lang="fr-CH" sz="1600" dirty="0"/>
          </a:p>
          <a:p>
            <a:pPr>
              <a:lnSpc>
                <a:spcPct val="120000"/>
              </a:lnSpc>
            </a:pPr>
            <a:endParaRPr lang="fr-CH" sz="1600" dirty="0"/>
          </a:p>
          <a:p>
            <a:pPr>
              <a:lnSpc>
                <a:spcPct val="120000"/>
              </a:lnSpc>
            </a:pPr>
            <a:endParaRPr lang="fr-CH" sz="1600"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4</a:t>
            </a:fld>
            <a:endParaRPr lang="fr-CH" dirty="0"/>
          </a:p>
        </p:txBody>
      </p:sp>
      <p:sp>
        <p:nvSpPr>
          <p:cNvPr id="5" name="Rectangle 4"/>
          <p:cNvSpPr/>
          <p:nvPr/>
        </p:nvSpPr>
        <p:spPr>
          <a:xfrm>
            <a:off x="2749805" y="6165304"/>
            <a:ext cx="4126451" cy="307777"/>
          </a:xfrm>
          <a:prstGeom prst="rect">
            <a:avLst/>
          </a:prstGeom>
        </p:spPr>
        <p:txBody>
          <a:bodyPr wrap="none">
            <a:spAutoFit/>
          </a:bodyPr>
          <a:lstStyle/>
          <a:p>
            <a:r>
              <a:rPr lang="fr-CH" sz="1400" dirty="0" smtClean="0">
                <a:solidFill>
                  <a:srgbClr val="000000"/>
                </a:solidFill>
                <a:latin typeface="Arial" panose="020B0604020202020204" pitchFamily="34" charset="0"/>
                <a:cs typeface="Arial" panose="020B0604020202020204" pitchFamily="34" charset="0"/>
              </a:rPr>
              <a:t>*Enquête auprès des adolescent-e-s HBSC, 2014</a:t>
            </a:r>
            <a:endParaRPr lang="fr-CH"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9557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a:t>Le mode de consommation est lié à…</a:t>
            </a:r>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5</a:t>
            </a:fld>
            <a:endParaRPr lang="fr-CH" dirty="0"/>
          </a:p>
        </p:txBody>
      </p:sp>
      <p:pic>
        <p:nvPicPr>
          <p:cNvPr id="5" name="Picture 2" descr="C:\Users\GPraplan\Pictures\Capturer.JPG"/>
          <p:cNvPicPr>
            <a:picLocks noGrp="1" noChangeAspect="1" noChangeArrowheads="1"/>
          </p:cNvPicPr>
          <p:nvPr>
            <p:ph idx="1"/>
          </p:nvPr>
        </p:nvPicPr>
        <p:blipFill>
          <a:blip r:embed="rId3" cstate="print"/>
          <a:srcRect/>
          <a:stretch>
            <a:fillRect/>
          </a:stretch>
        </p:blipFill>
        <p:spPr bwMode="auto">
          <a:xfrm>
            <a:off x="1403648" y="1556792"/>
            <a:ext cx="5675318" cy="3954115"/>
          </a:xfrm>
          <a:prstGeom prst="rect">
            <a:avLst/>
          </a:prstGeom>
          <a:noFill/>
        </p:spPr>
      </p:pic>
    </p:spTree>
    <p:extLst>
      <p:ext uri="{BB962C8B-B14F-4D97-AF65-F5344CB8AC3E}">
        <p14:creationId xmlns:p14="http://schemas.microsoft.com/office/powerpoint/2010/main" val="2129484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9598" y="1196752"/>
            <a:ext cx="8280000" cy="4006800"/>
          </a:xfrm>
        </p:spPr>
        <p:txBody>
          <a:bodyPr anchor="ctr" anchorCtr="0"/>
          <a:lstStyle/>
          <a:p>
            <a:pPr marL="0" indent="0" algn="ctr">
              <a:buNone/>
            </a:pPr>
            <a:r>
              <a:rPr lang="fr-CH" sz="4400" dirty="0" smtClean="0"/>
              <a:t>Le tabac</a:t>
            </a:r>
            <a:endParaRPr lang="fr-CH" sz="4400"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6</a:t>
            </a:fld>
            <a:endParaRPr lang="fr-CH" dirty="0"/>
          </a:p>
        </p:txBody>
      </p:sp>
    </p:spTree>
    <p:extLst>
      <p:ext uri="{BB962C8B-B14F-4D97-AF65-F5344CB8AC3E}">
        <p14:creationId xmlns:p14="http://schemas.microsoft.com/office/powerpoint/2010/main" val="3294301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8284" y="399506"/>
            <a:ext cx="8312400" cy="581222"/>
          </a:xfrm>
        </p:spPr>
        <p:txBody>
          <a:bodyPr/>
          <a:lstStyle/>
          <a:p>
            <a:pPr algn="ctr"/>
            <a:r>
              <a:rPr lang="fr-CH" dirty="0"/>
              <a:t>Le </a:t>
            </a:r>
            <a:r>
              <a:rPr lang="fr-CH" dirty="0" smtClean="0"/>
              <a:t>tabac : </a:t>
            </a:r>
            <a:r>
              <a:rPr lang="fr-CH" dirty="0"/>
              <a:t>effets et risques</a:t>
            </a:r>
          </a:p>
        </p:txBody>
      </p:sp>
      <p:sp>
        <p:nvSpPr>
          <p:cNvPr id="3" name="Espace réservé du contenu 2"/>
          <p:cNvSpPr>
            <a:spLocks noGrp="1"/>
          </p:cNvSpPr>
          <p:nvPr>
            <p:ph idx="1"/>
          </p:nvPr>
        </p:nvSpPr>
        <p:spPr>
          <a:xfrm>
            <a:off x="439598" y="1340768"/>
            <a:ext cx="8280000" cy="4464496"/>
          </a:xfrm>
        </p:spPr>
        <p:txBody>
          <a:bodyPr>
            <a:normAutofit fontScale="85000" lnSpcReduction="20000"/>
          </a:bodyPr>
          <a:lstStyle/>
          <a:p>
            <a:pPr>
              <a:lnSpc>
                <a:spcPct val="120000"/>
              </a:lnSpc>
            </a:pPr>
            <a:r>
              <a:rPr lang="fr-CH" b="1" dirty="0" smtClean="0"/>
              <a:t>Effets</a:t>
            </a:r>
            <a:r>
              <a:rPr lang="fr-CH" b="1" dirty="0"/>
              <a:t>, entre autres</a:t>
            </a:r>
            <a:endParaRPr lang="fr-CH" dirty="0"/>
          </a:p>
          <a:p>
            <a:pPr lvl="1">
              <a:lnSpc>
                <a:spcPct val="120000"/>
              </a:lnSpc>
              <a:buFont typeface="Wingdings" pitchFamily="2" charset="2"/>
              <a:buChar char="Ø"/>
            </a:pPr>
            <a:r>
              <a:rPr lang="fr-CH" dirty="0"/>
              <a:t>La nicotine maintient éveillé</a:t>
            </a:r>
          </a:p>
          <a:p>
            <a:pPr lvl="1">
              <a:lnSpc>
                <a:spcPct val="120000"/>
              </a:lnSpc>
              <a:buFont typeface="Wingdings" pitchFamily="2" charset="2"/>
              <a:buChar char="Ø"/>
            </a:pPr>
            <a:r>
              <a:rPr lang="fr-CH" dirty="0" smtClean="0"/>
              <a:t>Une impression </a:t>
            </a:r>
            <a:r>
              <a:rPr lang="fr-CH" dirty="0"/>
              <a:t>de détente, due à la diminution des manifestations </a:t>
            </a:r>
            <a:r>
              <a:rPr lang="fr-CH" dirty="0" smtClean="0"/>
              <a:t>désagréablesliées au </a:t>
            </a:r>
            <a:r>
              <a:rPr lang="fr-CH" dirty="0"/>
              <a:t>manque de nicotine</a:t>
            </a:r>
          </a:p>
          <a:p>
            <a:pPr lvl="1">
              <a:lnSpc>
                <a:spcPct val="120000"/>
              </a:lnSpc>
              <a:buFont typeface="Wingdings" pitchFamily="2" charset="2"/>
              <a:buChar char="Ø"/>
            </a:pPr>
            <a:r>
              <a:rPr lang="fr-CH" dirty="0" smtClean="0"/>
              <a:t>Les effets étant de courte durée, la consommation est répétée souvent</a:t>
            </a:r>
          </a:p>
          <a:p>
            <a:pPr marL="457200" lvl="1" indent="0">
              <a:lnSpc>
                <a:spcPct val="120000"/>
              </a:lnSpc>
              <a:buNone/>
            </a:pPr>
            <a:endParaRPr lang="fr-CH" b="1" dirty="0" smtClean="0"/>
          </a:p>
          <a:p>
            <a:pPr>
              <a:lnSpc>
                <a:spcPct val="120000"/>
              </a:lnSpc>
            </a:pPr>
            <a:r>
              <a:rPr lang="fr-CH" b="1" dirty="0" smtClean="0"/>
              <a:t>Risques</a:t>
            </a:r>
            <a:r>
              <a:rPr lang="fr-CH" b="1" dirty="0"/>
              <a:t>, entre autres</a:t>
            </a:r>
          </a:p>
          <a:p>
            <a:pPr lvl="1">
              <a:lnSpc>
                <a:spcPct val="120000"/>
              </a:lnSpc>
              <a:buFont typeface="Wingdings" pitchFamily="2" charset="2"/>
              <a:buChar char="Ø"/>
            </a:pPr>
            <a:r>
              <a:rPr lang="fr-CH" dirty="0"/>
              <a:t>Dépendance physique et psychique importante  = signes de dépendance possible dès les premières cigarettes</a:t>
            </a:r>
          </a:p>
          <a:p>
            <a:pPr lvl="1">
              <a:lnSpc>
                <a:spcPct val="120000"/>
              </a:lnSpc>
              <a:buFont typeface="Wingdings" pitchFamily="2" charset="2"/>
              <a:buChar char="Ø"/>
            </a:pPr>
            <a:r>
              <a:rPr lang="fr-CH" dirty="0"/>
              <a:t>Toux matinale, souffle court, </a:t>
            </a:r>
            <a:r>
              <a:rPr lang="fr-CH" dirty="0" smtClean="0"/>
              <a:t>cancers, </a:t>
            </a:r>
            <a:r>
              <a:rPr lang="fr-CH" dirty="0"/>
              <a:t>problèmes circulatoires…</a:t>
            </a:r>
          </a:p>
          <a:p>
            <a:pPr lvl="1">
              <a:lnSpc>
                <a:spcPct val="120000"/>
              </a:lnSpc>
              <a:buFont typeface="Wingdings" pitchFamily="2" charset="2"/>
              <a:buChar char="Ø"/>
            </a:pPr>
            <a:r>
              <a:rPr lang="fr-CH" dirty="0"/>
              <a:t>Filles: pilule contraceptive et tabac ne font pas bon </a:t>
            </a:r>
            <a:r>
              <a:rPr lang="fr-CH" dirty="0" smtClean="0"/>
              <a:t>ménage</a:t>
            </a:r>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7</a:t>
            </a:fld>
            <a:endParaRPr lang="fr-CH" dirty="0"/>
          </a:p>
        </p:txBody>
      </p:sp>
    </p:spTree>
    <p:extLst>
      <p:ext uri="{BB962C8B-B14F-4D97-AF65-F5344CB8AC3E}">
        <p14:creationId xmlns:p14="http://schemas.microsoft.com/office/powerpoint/2010/main" val="3507933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t" anchorCtr="0">
            <a:noAutofit/>
          </a:bodyPr>
          <a:lstStyle/>
          <a:p>
            <a:pPr algn="ctr"/>
            <a:r>
              <a:rPr lang="fr-CH" dirty="0"/>
              <a:t>Cigarette électronique et produits du tabac</a:t>
            </a:r>
          </a:p>
        </p:txBody>
      </p:sp>
      <p:sp>
        <p:nvSpPr>
          <p:cNvPr id="3" name="Espace réservé du contenu 2"/>
          <p:cNvSpPr>
            <a:spLocks noGrp="1"/>
          </p:cNvSpPr>
          <p:nvPr>
            <p:ph idx="1"/>
          </p:nvPr>
        </p:nvSpPr>
        <p:spPr>
          <a:xfrm>
            <a:off x="439598" y="1412776"/>
            <a:ext cx="8280000" cy="4536504"/>
          </a:xfrm>
        </p:spPr>
        <p:txBody>
          <a:bodyPr>
            <a:normAutofit/>
          </a:bodyPr>
          <a:lstStyle/>
          <a:p>
            <a:pPr marL="342900" lvl="1" indent="-342900">
              <a:buFont typeface="Arial" pitchFamily="34" charset="0"/>
              <a:buChar char="•"/>
            </a:pPr>
            <a:r>
              <a:rPr lang="fr-CH" sz="2000" b="1" dirty="0" smtClean="0"/>
              <a:t>Pipe à eau </a:t>
            </a:r>
            <a:r>
              <a:rPr lang="fr-CH" sz="2000" dirty="0" smtClean="0"/>
              <a:t>: elle comprend aussi des risques et n’est pas moins toxique que la cigarette</a:t>
            </a:r>
          </a:p>
          <a:p>
            <a:pPr marL="342900" lvl="1" indent="-342900">
              <a:buFont typeface="Arial" pitchFamily="34" charset="0"/>
              <a:buChar char="•"/>
            </a:pPr>
            <a:r>
              <a:rPr lang="fr-CH" sz="2000" b="1" dirty="0" smtClean="0"/>
              <a:t>Tabac à priser, </a:t>
            </a:r>
            <a:r>
              <a:rPr lang="fr-CH" sz="2000" b="1" noProof="1" smtClean="0"/>
              <a:t>snus</a:t>
            </a:r>
            <a:r>
              <a:rPr lang="fr-CH" sz="2000" b="1" dirty="0" smtClean="0"/>
              <a:t> </a:t>
            </a:r>
            <a:r>
              <a:rPr lang="fr-CH" sz="2000" dirty="0" smtClean="0"/>
              <a:t>: Ils sont aussi dangereux, même s’ils sont sans fumée, notamment pour les risques de dépendance, de cancers et d’inflammations</a:t>
            </a:r>
          </a:p>
          <a:p>
            <a:pPr marL="342900" lvl="1" indent="-342900">
              <a:buFont typeface="Arial" pitchFamily="34" charset="0"/>
              <a:buChar char="•"/>
            </a:pPr>
            <a:r>
              <a:rPr lang="fr-CH" sz="2000" b="1" dirty="0" smtClean="0"/>
              <a:t>E-cigarette </a:t>
            </a:r>
            <a:r>
              <a:rPr lang="fr-CH" sz="2000" dirty="0" smtClean="0"/>
              <a:t>: si elle peut être considérée comme un moyen de réduction des risques pour les personnes qui fument beaucoup, les conséquences à long terme</a:t>
            </a:r>
            <a:r>
              <a:rPr lang="fr-CH" sz="2000" dirty="0"/>
              <a:t> des produits inhalés</a:t>
            </a:r>
            <a:r>
              <a:rPr lang="fr-CH" sz="2000" dirty="0" smtClean="0"/>
              <a:t> sur la santé ne sont pas encore connus</a:t>
            </a:r>
          </a:p>
          <a:p>
            <a:pPr marL="342900" lvl="1" indent="-342900">
              <a:buFont typeface="Arial" pitchFamily="34" charset="0"/>
              <a:buChar char="•"/>
            </a:pPr>
            <a:r>
              <a:rPr lang="fr-CH" sz="2000" b="1" dirty="0" smtClean="0"/>
              <a:t>Produits chauffés du tabac </a:t>
            </a:r>
            <a:r>
              <a:rPr lang="fr-CH" sz="2000" dirty="0" smtClean="0"/>
              <a:t>: ici aussi, pas d’études assez récentes pour connaître les effets à long terme sur la santé</a:t>
            </a:r>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8</a:t>
            </a:fld>
            <a:endParaRPr lang="fr-CH" dirty="0"/>
          </a:p>
        </p:txBody>
      </p:sp>
    </p:spTree>
    <p:extLst>
      <p:ext uri="{BB962C8B-B14F-4D97-AF65-F5344CB8AC3E}">
        <p14:creationId xmlns:p14="http://schemas.microsoft.com/office/powerpoint/2010/main" val="3271847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a:t>Le </a:t>
            </a:r>
            <a:r>
              <a:rPr lang="fr-CH" dirty="0" smtClean="0"/>
              <a:t>tabac : </a:t>
            </a:r>
            <a:r>
              <a:rPr lang="fr-CH" dirty="0"/>
              <a:t>arguments qui dissuadent les jeunes d’en consommer</a:t>
            </a:r>
          </a:p>
        </p:txBody>
      </p:sp>
      <p:sp>
        <p:nvSpPr>
          <p:cNvPr id="3" name="Espace réservé du contenu 2"/>
          <p:cNvSpPr>
            <a:spLocks noGrp="1"/>
          </p:cNvSpPr>
          <p:nvPr>
            <p:ph idx="1"/>
          </p:nvPr>
        </p:nvSpPr>
        <p:spPr>
          <a:xfrm>
            <a:off x="439598" y="1816224"/>
            <a:ext cx="8280000" cy="3917032"/>
          </a:xfrm>
        </p:spPr>
        <p:txBody>
          <a:bodyPr>
            <a:noAutofit/>
          </a:bodyPr>
          <a:lstStyle/>
          <a:p>
            <a:r>
              <a:rPr lang="fr-CH" dirty="0"/>
              <a:t>Fumer </a:t>
            </a:r>
            <a:r>
              <a:rPr lang="fr-CH" dirty="0" smtClean="0"/>
              <a:t>réduit les </a:t>
            </a:r>
            <a:r>
              <a:rPr lang="fr-CH" dirty="0"/>
              <a:t>performances </a:t>
            </a:r>
            <a:r>
              <a:rPr lang="fr-CH" dirty="0" smtClean="0"/>
              <a:t>physiques : après une cigarette, la force musculaire diminue temporairement d’environ 10%.</a:t>
            </a:r>
          </a:p>
          <a:p>
            <a:endParaRPr lang="fr-CH" dirty="0"/>
          </a:p>
          <a:p>
            <a:r>
              <a:rPr lang="fr-CH" dirty="0"/>
              <a:t>L’haleine est désagréable; les vêtements, les cheveux et les doigts sentent la fumée; à plus long </a:t>
            </a:r>
            <a:r>
              <a:rPr lang="fr-CH" dirty="0" smtClean="0"/>
              <a:t>terme : </a:t>
            </a:r>
            <a:r>
              <a:rPr lang="fr-CH" dirty="0"/>
              <a:t>dégradation des dents et de la peau = rien d’attirant </a:t>
            </a:r>
            <a:r>
              <a:rPr lang="fr-CH" dirty="0" smtClean="0"/>
              <a:t>!</a:t>
            </a:r>
          </a:p>
          <a:p>
            <a:endParaRPr lang="fr-CH" dirty="0"/>
          </a:p>
          <a:p>
            <a:r>
              <a:rPr lang="fr-CH" dirty="0"/>
              <a:t>Son coût: 2 paquets par semaine représentent plus de </a:t>
            </a:r>
            <a:r>
              <a:rPr lang="fr-CH" dirty="0" smtClean="0"/>
              <a:t>CHF </a:t>
            </a:r>
            <a:r>
              <a:rPr lang="fr-CH" dirty="0" smtClean="0">
                <a:solidFill>
                  <a:srgbClr val="000000"/>
                </a:solidFill>
              </a:rPr>
              <a:t>886.- </a:t>
            </a:r>
            <a:r>
              <a:rPr lang="fr-CH" dirty="0">
                <a:solidFill>
                  <a:srgbClr val="000000"/>
                </a:solidFill>
              </a:rPr>
              <a:t>par an </a:t>
            </a:r>
            <a:r>
              <a:rPr lang="fr-CH" dirty="0"/>
              <a:t>(</a:t>
            </a:r>
            <a:r>
              <a:rPr lang="fr-CH" dirty="0" smtClean="0"/>
              <a:t>2016)</a:t>
            </a:r>
            <a:endParaRPr lang="fr-CH" dirty="0"/>
          </a:p>
        </p:txBody>
      </p:sp>
      <p:sp>
        <p:nvSpPr>
          <p:cNvPr id="4" name="Espace réservé du numéro de diapositive 3"/>
          <p:cNvSpPr>
            <a:spLocks noGrp="1"/>
          </p:cNvSpPr>
          <p:nvPr>
            <p:ph type="sldNum" sz="quarter" idx="12"/>
          </p:nvPr>
        </p:nvSpPr>
        <p:spPr/>
        <p:txBody>
          <a:bodyPr/>
          <a:lstStyle/>
          <a:p>
            <a:fld id="{CA521488-6FF8-4B1D-9AD1-1C52FF44D65E}" type="slidenum">
              <a:rPr lang="fr-CH" smtClean="0"/>
              <a:pPr/>
              <a:t>9</a:t>
            </a:fld>
            <a:endParaRPr lang="fr-CH" dirty="0"/>
          </a:p>
        </p:txBody>
      </p:sp>
    </p:spTree>
    <p:extLst>
      <p:ext uri="{BB962C8B-B14F-4D97-AF65-F5344CB8AC3E}">
        <p14:creationId xmlns:p14="http://schemas.microsoft.com/office/powerpoint/2010/main" val="415735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q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Masque</Template>
  <TotalTime>0</TotalTime>
  <Words>3114</Words>
  <Application>Microsoft Office PowerPoint</Application>
  <PresentationFormat>Affichage à l'écran (4:3)</PresentationFormat>
  <Paragraphs>508</Paragraphs>
  <Slides>39</Slides>
  <Notes>39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39</vt:i4>
      </vt:variant>
    </vt:vector>
  </HeadingPairs>
  <TitlesOfParts>
    <vt:vector size="44" baseType="lpstr">
      <vt:lpstr>Arial</vt:lpstr>
      <vt:lpstr>Calibri</vt:lpstr>
      <vt:lpstr>Courier New</vt:lpstr>
      <vt:lpstr>Wingdings</vt:lpstr>
      <vt:lpstr>Masque</vt:lpstr>
      <vt:lpstr>Prévention des dépendances : quelques pistes pour les parents</vt:lpstr>
      <vt:lpstr>Plan de la présentation</vt:lpstr>
      <vt:lpstr>Raisons et motifs de fumer invoqués  par les jeunes*</vt:lpstr>
      <vt:lpstr>Raisons et motifs de boire de l’alcool invoqués par les jeunes*</vt:lpstr>
      <vt:lpstr>Le mode de consommation est lié à…</vt:lpstr>
      <vt:lpstr>Présentation PowerPoint</vt:lpstr>
      <vt:lpstr>Le tabac : effets et risques</vt:lpstr>
      <vt:lpstr>Cigarette électronique et produits du tabac</vt:lpstr>
      <vt:lpstr>Le tabac : arguments qui dissuadent les jeunes d’en consommer</vt:lpstr>
      <vt:lpstr>Les jeunes et le tabac : quels messages?</vt:lpstr>
      <vt:lpstr>Présentation PowerPoint</vt:lpstr>
      <vt:lpstr>L’alcool : effets et risques</vt:lpstr>
      <vt:lpstr>L’alcool : les jeunes sont particulièrement vulnérables</vt:lpstr>
      <vt:lpstr>Les jeunes et l’alcool : que dit la loi ?</vt:lpstr>
      <vt:lpstr>Les jeunes et l’alcool : quels messages ?</vt:lpstr>
      <vt:lpstr>Présentation PowerPoint</vt:lpstr>
      <vt:lpstr>Le cannabis : appellations</vt:lpstr>
      <vt:lpstr>Le cannabis : modes de consommation</vt:lpstr>
      <vt:lpstr>Le cannabis : effets et risques</vt:lpstr>
      <vt:lpstr>Le cannabis : effets et risques </vt:lpstr>
      <vt:lpstr>Le cannabis : effets et risques</vt:lpstr>
      <vt:lpstr>Les jeunes et le cannabis : quels messages ?</vt:lpstr>
      <vt:lpstr>Objectifs globaux de la prévention, quelle que soit la substance</vt:lpstr>
      <vt:lpstr>Présentation PowerPoint</vt:lpstr>
      <vt:lpstr>La cyberaddiction</vt:lpstr>
      <vt:lpstr>Cyberaddiction, différentes problématiques et spécificités de genre</vt:lpstr>
      <vt:lpstr>La cyberaddiction : les risques</vt:lpstr>
      <vt:lpstr>La cyberaddiction</vt:lpstr>
      <vt:lpstr>La cyberaddiction : quels messages ?</vt:lpstr>
      <vt:lpstr>Présentation PowerPoint</vt:lpstr>
      <vt:lpstr>Les parents, acteurs de la prévention</vt:lpstr>
      <vt:lpstr>Le rôle des parents</vt:lpstr>
      <vt:lpstr>L’influence des parents sur la consommation de tabac</vt:lpstr>
      <vt:lpstr>L’intérêt des parents pour les activités et loisirs de leurs enfants</vt:lpstr>
      <vt:lpstr>La confiance entre parents et jeunes comme base principale de prévention</vt:lpstr>
      <vt:lpstr>Comment soutenir les jeunes ?</vt:lpstr>
      <vt:lpstr>Sites à consulter : quelques propositions</vt:lpstr>
      <vt:lpstr>Ce que fait ma classe en matière de prévention:</vt:lpstr>
      <vt:lpstr>Présentation PowerPoint</vt:lpstr>
    </vt:vector>
  </TitlesOfParts>
  <Company>Addiction Suisse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Chloé Parrat</dc:creator>
  <cp:lastModifiedBy>Ellen Prieto-Stein</cp:lastModifiedBy>
  <cp:revision>219</cp:revision>
  <cp:lastPrinted>2017-07-20T09:49:21Z</cp:lastPrinted>
  <dcterms:created xsi:type="dcterms:W3CDTF">2016-07-05T11:58:09Z</dcterms:created>
  <dcterms:modified xsi:type="dcterms:W3CDTF">2019-06-13T11:06:05Z</dcterms:modified>
</cp:coreProperties>
</file>